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9"/>
  </p:notesMasterIdLst>
  <p:handoutMasterIdLst>
    <p:handoutMasterId r:id="rId90"/>
  </p:handoutMasterIdLst>
  <p:sldIdLst>
    <p:sldId id="274" r:id="rId2"/>
    <p:sldId id="397" r:id="rId3"/>
    <p:sldId id="398" r:id="rId4"/>
    <p:sldId id="399" r:id="rId5"/>
    <p:sldId id="400" r:id="rId6"/>
    <p:sldId id="1056" r:id="rId7"/>
    <p:sldId id="401" r:id="rId8"/>
    <p:sldId id="1059" r:id="rId9"/>
    <p:sldId id="1102" r:id="rId10"/>
    <p:sldId id="1103" r:id="rId11"/>
    <p:sldId id="1104" r:id="rId12"/>
    <p:sldId id="1105" r:id="rId13"/>
    <p:sldId id="1091" r:id="rId14"/>
    <p:sldId id="1099" r:id="rId15"/>
    <p:sldId id="1100" r:id="rId16"/>
    <p:sldId id="1101" r:id="rId17"/>
    <p:sldId id="1106" r:id="rId18"/>
    <p:sldId id="1107" r:id="rId19"/>
    <p:sldId id="414" r:id="rId20"/>
    <p:sldId id="415" r:id="rId21"/>
    <p:sldId id="416" r:id="rId22"/>
    <p:sldId id="1108" r:id="rId23"/>
    <p:sldId id="1109" r:id="rId24"/>
    <p:sldId id="421" r:id="rId25"/>
    <p:sldId id="403" r:id="rId26"/>
    <p:sldId id="453" r:id="rId27"/>
    <p:sldId id="1139" r:id="rId28"/>
    <p:sldId id="405" r:id="rId29"/>
    <p:sldId id="1110" r:id="rId30"/>
    <p:sldId id="1111" r:id="rId31"/>
    <p:sldId id="1055" r:id="rId32"/>
    <p:sldId id="408" r:id="rId33"/>
    <p:sldId id="454" r:id="rId34"/>
    <p:sldId id="962" r:id="rId35"/>
    <p:sldId id="1061" r:id="rId36"/>
    <p:sldId id="1094" r:id="rId37"/>
    <p:sldId id="1095" r:id="rId38"/>
    <p:sldId id="1096" r:id="rId39"/>
    <p:sldId id="947" r:id="rId40"/>
    <p:sldId id="1070" r:id="rId41"/>
    <p:sldId id="1067" r:id="rId42"/>
    <p:sldId id="413" r:id="rId43"/>
    <p:sldId id="952" r:id="rId44"/>
    <p:sldId id="955" r:id="rId45"/>
    <p:sldId id="1128" r:id="rId46"/>
    <p:sldId id="1129" r:id="rId47"/>
    <p:sldId id="1130" r:id="rId48"/>
    <p:sldId id="1131" r:id="rId49"/>
    <p:sldId id="1132" r:id="rId50"/>
    <p:sldId id="1133" r:id="rId51"/>
    <p:sldId id="422" r:id="rId52"/>
    <p:sldId id="423" r:id="rId53"/>
    <p:sldId id="425" r:id="rId54"/>
    <p:sldId id="426" r:id="rId55"/>
    <p:sldId id="428" r:id="rId56"/>
    <p:sldId id="429" r:id="rId57"/>
    <p:sldId id="430" r:id="rId58"/>
    <p:sldId id="1068" r:id="rId59"/>
    <p:sldId id="431" r:id="rId60"/>
    <p:sldId id="432" r:id="rId61"/>
    <p:sldId id="1097" r:id="rId62"/>
    <p:sldId id="1011" r:id="rId63"/>
    <p:sldId id="1066" r:id="rId64"/>
    <p:sldId id="1012" r:id="rId65"/>
    <p:sldId id="1013" r:id="rId66"/>
    <p:sldId id="1015" r:id="rId67"/>
    <p:sldId id="435" r:id="rId68"/>
    <p:sldId id="437" r:id="rId69"/>
    <p:sldId id="436" r:id="rId70"/>
    <p:sldId id="438" r:id="rId71"/>
    <p:sldId id="439" r:id="rId72"/>
    <p:sldId id="440" r:id="rId73"/>
    <p:sldId id="441" r:id="rId74"/>
    <p:sldId id="442" r:id="rId75"/>
    <p:sldId id="1134" r:id="rId76"/>
    <p:sldId id="443" r:id="rId77"/>
    <p:sldId id="1135" r:id="rId78"/>
    <p:sldId id="444" r:id="rId79"/>
    <p:sldId id="449" r:id="rId80"/>
    <p:sldId id="1136" r:id="rId81"/>
    <p:sldId id="1137" r:id="rId82"/>
    <p:sldId id="1138" r:id="rId83"/>
    <p:sldId id="411" r:id="rId84"/>
    <p:sldId id="412" r:id="rId85"/>
    <p:sldId id="445" r:id="rId86"/>
    <p:sldId id="1008" r:id="rId87"/>
    <p:sldId id="1009" r:id="rId88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B0B"/>
    <a:srgbClr val="1A74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1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handoutMaster" Target="handoutMasters/handoutMaster1.xml"/><Relationship Id="rId95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9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94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864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8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47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75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24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662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5138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703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1465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95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0843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1132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817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618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5525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224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05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283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222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4259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16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8146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82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850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648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83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233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67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277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3069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957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73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0550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5352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795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60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2966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019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785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416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6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999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08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23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361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0090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401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636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9514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1264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7010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00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7109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12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413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0221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02280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8750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2238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9820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33377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7324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71013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6032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910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46689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2112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0392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11175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57538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8788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28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36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647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youtube.com/watch?v=FSdIoJdSnig" TargetMode="External"/><Relationship Id="rId4" Type="http://schemas.openxmlformats.org/officeDocument/2006/relationships/hyperlink" Target="https://www.youtube.com/watch?v=HJgX1WWC26A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11" Type="http://schemas.openxmlformats.org/officeDocument/2006/relationships/image" Target="../media/image381.png"/><Relationship Id="rId5" Type="http://schemas.openxmlformats.org/officeDocument/2006/relationships/image" Target="../media/image320.png"/><Relationship Id="rId10" Type="http://schemas.openxmlformats.org/officeDocument/2006/relationships/image" Target="../media/image371.png"/><Relationship Id="rId4" Type="http://schemas.openxmlformats.org/officeDocument/2006/relationships/image" Target="../media/image3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NUL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72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5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1.png"/><Relationship Id="rId3" Type="http://schemas.openxmlformats.org/officeDocument/2006/relationships/image" Target="../media/image290.png"/><Relationship Id="rId12" Type="http://schemas.openxmlformats.org/officeDocument/2006/relationships/image" Target="../media/image3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11.png"/><Relationship Id="rId15" Type="http://schemas.openxmlformats.org/officeDocument/2006/relationships/image" Target="../media/image361.png"/><Relationship Id="rId10" Type="http://schemas.openxmlformats.org/officeDocument/2006/relationships/image" Target="../media/image651.png"/><Relationship Id="rId4" Type="http://schemas.openxmlformats.org/officeDocument/2006/relationships/image" Target="../media/image301.png"/><Relationship Id="rId14" Type="http://schemas.openxmlformats.org/officeDocument/2006/relationships/image" Target="../media/image61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1.png"/><Relationship Id="rId13" Type="http://schemas.openxmlformats.org/officeDocument/2006/relationships/image" Target="../media/image700.png"/><Relationship Id="rId3" Type="http://schemas.openxmlformats.org/officeDocument/2006/relationships/image" Target="../media/image811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910.png"/><Relationship Id="rId9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0.png"/><Relationship Id="rId4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83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9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96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1.png"/><Relationship Id="rId4" Type="http://schemas.openxmlformats.org/officeDocument/2006/relationships/image" Target="../media/image220.png"/><Relationship Id="rId9" Type="http://schemas.openxmlformats.org/officeDocument/2006/relationships/image" Target="../media/image9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13" Type="http://schemas.openxmlformats.org/officeDocument/2006/relationships/image" Target="../media/image450.png"/><Relationship Id="rId3" Type="http://schemas.openxmlformats.org/officeDocument/2006/relationships/image" Target="../media/image98.png"/><Relationship Id="rId7" Type="http://schemas.openxmlformats.org/officeDocument/2006/relationships/image" Target="../media/image100.png"/><Relationship Id="rId12" Type="http://schemas.openxmlformats.org/officeDocument/2006/relationships/image" Target="../media/image4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2.png"/><Relationship Id="rId11" Type="http://schemas.openxmlformats.org/officeDocument/2006/relationships/image" Target="../media/image430.png"/><Relationship Id="rId5" Type="http://schemas.openxmlformats.org/officeDocument/2006/relationships/image" Target="../media/image372.png"/><Relationship Id="rId10" Type="http://schemas.openxmlformats.org/officeDocument/2006/relationships/image" Target="../media/image420.png"/><Relationship Id="rId4" Type="http://schemas.openxmlformats.org/officeDocument/2006/relationships/image" Target="../media/image99.png"/><Relationship Id="rId9" Type="http://schemas.openxmlformats.org/officeDocument/2006/relationships/image" Target="../media/image410.png"/><Relationship Id="rId14" Type="http://schemas.openxmlformats.org/officeDocument/2006/relationships/image" Target="../media/image4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8.png"/><Relationship Id="rId7" Type="http://schemas.openxmlformats.org/officeDocument/2006/relationships/image" Target="NUL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tplotlib.org/stable/gallery/misc/zorder_demo.html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hyperlink" Target="https://www.amazon.com/Prime-Obsession-Bernhard-Greatest-Mathematics/dp/0452285259" TargetMode="Externa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jupyter.org/" TargetMode="Externa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11</a:t>
              </a:r>
            </a:p>
            <a:p>
              <a:pPr algn="ctr"/>
              <a:r>
                <a:rPr lang="en-US" dirty="0"/>
                <a:t>Complex Algebra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Using Jupyter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D28FED-731C-8E8E-52C0-89195A483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57" y="1690689"/>
            <a:ext cx="7234286" cy="4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34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Using Jupyter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8F9332-8376-B63E-9371-B3CB42061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63" y="1828618"/>
            <a:ext cx="8207673" cy="320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3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Using Jupyter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EEA66E-D108-6CBA-D59B-8DF514DC3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718" y="2252317"/>
            <a:ext cx="6760564" cy="35499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26DF1F-3F20-9C4C-E4B6-26D8C7721207}"/>
              </a:ext>
            </a:extLst>
          </p:cNvPr>
          <p:cNvSpPr txBox="1"/>
          <p:nvPr/>
        </p:nvSpPr>
        <p:spPr>
          <a:xfrm>
            <a:off x="1761344" y="1690689"/>
            <a:ext cx="5621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https://www.youtube.com/watch?v=HJgX1WWC26A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28A62-78DA-E154-4629-2E006C79A9AD}"/>
              </a:ext>
            </a:extLst>
          </p:cNvPr>
          <p:cNvSpPr txBox="1"/>
          <p:nvPr/>
        </p:nvSpPr>
        <p:spPr>
          <a:xfrm>
            <a:off x="1877518" y="5994515"/>
            <a:ext cx="5388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https://www.youtube.com/watch?v=FSdIoJdSnig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139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24A77DD-B90B-6DDF-09A3-439BFBD8C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88" y="2445481"/>
            <a:ext cx="5104762" cy="17047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Start</a:t>
            </a:r>
            <a:r>
              <a:rPr lang="en-US" sz="3200" dirty="0">
                <a:latin typeface="+mn-lt"/>
              </a:rPr>
              <a:t> Jupyter Lab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F9FBC4-D092-49FC-9A51-83C66FAC093A}"/>
              </a:ext>
            </a:extLst>
          </p:cNvPr>
          <p:cNvSpPr/>
          <p:nvPr/>
        </p:nvSpPr>
        <p:spPr>
          <a:xfrm>
            <a:off x="1920447" y="2901240"/>
            <a:ext cx="1902045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73859A-E46F-4EBD-B317-C2AA91F1A1C9}"/>
              </a:ext>
            </a:extLst>
          </p:cNvPr>
          <p:cNvSpPr/>
          <p:nvPr/>
        </p:nvSpPr>
        <p:spPr>
          <a:xfrm>
            <a:off x="2683896" y="3092354"/>
            <a:ext cx="2050444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74C735-4DE6-43E4-ACC9-10237189475F}"/>
              </a:ext>
            </a:extLst>
          </p:cNvPr>
          <p:cNvSpPr/>
          <p:nvPr/>
        </p:nvSpPr>
        <p:spPr>
          <a:xfrm>
            <a:off x="3724108" y="3278207"/>
            <a:ext cx="1090223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8F881F-16F5-43E4-B93C-D4C4BE30FFC9}"/>
              </a:ext>
            </a:extLst>
          </p:cNvPr>
          <p:cNvSpPr txBox="1"/>
          <p:nvPr/>
        </p:nvSpPr>
        <p:spPr>
          <a:xfrm>
            <a:off x="1265393" y="5018701"/>
            <a:ext cx="300382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conda activate qis101</a:t>
            </a:r>
          </a:p>
          <a:p>
            <a:r>
              <a:rPr lang="en-US" b="1" dirty="0">
                <a:latin typeface="Consolas" panose="020B0609020204030204" pitchFamily="49" charset="0"/>
              </a:rPr>
              <a:t>cd $HOME/qis101/labs</a:t>
            </a:r>
          </a:p>
          <a:p>
            <a:r>
              <a:rPr lang="en-US" b="1" dirty="0" err="1">
                <a:latin typeface="Consolas" panose="020B0609020204030204" pitchFamily="49" charset="0"/>
              </a:rPr>
              <a:t>jupyter</a:t>
            </a:r>
            <a:r>
              <a:rPr lang="en-US" b="1" dirty="0">
                <a:latin typeface="Consolas" panose="020B0609020204030204" pitchFamily="49" charset="0"/>
              </a:rPr>
              <a:t> lab</a:t>
            </a:r>
            <a:endParaRPr lang="en-US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0825E5-AA47-B01A-F9F7-D9AAA01F5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281" y="3028657"/>
            <a:ext cx="3723809" cy="244761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FE78702-8D25-1CF0-00C6-DDA3F83675F3}"/>
              </a:ext>
            </a:extLst>
          </p:cNvPr>
          <p:cNvSpPr/>
          <p:nvPr/>
        </p:nvSpPr>
        <p:spPr>
          <a:xfrm>
            <a:off x="5094954" y="3767289"/>
            <a:ext cx="1902045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21BCE7-6AC7-3E32-60C1-5BED97BEDED6}"/>
              </a:ext>
            </a:extLst>
          </p:cNvPr>
          <p:cNvSpPr/>
          <p:nvPr/>
        </p:nvSpPr>
        <p:spPr>
          <a:xfrm>
            <a:off x="5094954" y="4390318"/>
            <a:ext cx="1620639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6218FB-9068-A89D-AED1-8B41C0A675AE}"/>
              </a:ext>
            </a:extLst>
          </p:cNvPr>
          <p:cNvSpPr/>
          <p:nvPr/>
        </p:nvSpPr>
        <p:spPr>
          <a:xfrm>
            <a:off x="5087164" y="5018701"/>
            <a:ext cx="998843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14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complex_numbers.ipynb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3F4997-8D18-2A9F-95D8-77034F15A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05" y="1626944"/>
            <a:ext cx="8276190" cy="44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8529F60-F9C9-6E56-990A-43B59717D1AD}"/>
              </a:ext>
            </a:extLst>
          </p:cNvPr>
          <p:cNvSpPr/>
          <p:nvPr/>
        </p:nvSpPr>
        <p:spPr>
          <a:xfrm>
            <a:off x="844273" y="2652184"/>
            <a:ext cx="2166079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ADC00E-3C87-E259-AF6B-EB3DEF1D6056}"/>
              </a:ext>
            </a:extLst>
          </p:cNvPr>
          <p:cNvSpPr/>
          <p:nvPr/>
        </p:nvSpPr>
        <p:spPr>
          <a:xfrm>
            <a:off x="844273" y="3662830"/>
            <a:ext cx="1723688" cy="2046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1A77505-8541-03B1-3D0F-52611EA3DBBC}"/>
              </a:ext>
            </a:extLst>
          </p:cNvPr>
          <p:cNvCxnSpPr>
            <a:cxnSpLocks/>
            <a:stCxn id="14" idx="1"/>
            <a:endCxn id="15" idx="0"/>
          </p:cNvCxnSpPr>
          <p:nvPr/>
        </p:nvCxnSpPr>
        <p:spPr>
          <a:xfrm rot="10800000" flipH="1" flipV="1">
            <a:off x="844273" y="2775326"/>
            <a:ext cx="861844" cy="887504"/>
          </a:xfrm>
          <a:prstGeom prst="bentConnector4">
            <a:avLst>
              <a:gd name="adj1" fmla="val -26525"/>
              <a:gd name="adj2" fmla="val 5693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845515B-DF32-954B-BB74-1FD9DA6E22F6}"/>
              </a:ext>
            </a:extLst>
          </p:cNvPr>
          <p:cNvGrpSpPr/>
          <p:nvPr/>
        </p:nvGrpSpPr>
        <p:grpSpPr>
          <a:xfrm>
            <a:off x="7657813" y="272879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7B54E2E-1FE2-55B8-7EA9-20E4EA3E2F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598758-CA63-C66A-308C-58278E31F3E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73E935D-E3D2-1FBD-D096-CD7387AFADC2}"/>
              </a:ext>
            </a:extLst>
          </p:cNvPr>
          <p:cNvGrpSpPr/>
          <p:nvPr/>
        </p:nvGrpSpPr>
        <p:grpSpPr>
          <a:xfrm>
            <a:off x="7085891" y="3228462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8A4A4EB-1BC3-5C2E-0784-9485256B3A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63CF8B8-3109-7160-3899-80B6BF476F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9E956E-5D5A-1998-6DCD-E6B7A6CDD524}"/>
              </a:ext>
            </a:extLst>
          </p:cNvPr>
          <p:cNvGrpSpPr/>
          <p:nvPr/>
        </p:nvGrpSpPr>
        <p:grpSpPr>
          <a:xfrm>
            <a:off x="6523763" y="355049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D3205E-609A-D34E-9578-7E9E172E01B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F615C8F-80F0-B8CF-E1D6-F2803DC2BD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DFC99F9-2167-6ED7-A5FA-71744BE8BDE2}"/>
              </a:ext>
            </a:extLst>
          </p:cNvPr>
          <p:cNvGrpSpPr/>
          <p:nvPr/>
        </p:nvGrpSpPr>
        <p:grpSpPr>
          <a:xfrm>
            <a:off x="7002506" y="3727668"/>
            <a:ext cx="1064340" cy="369332"/>
            <a:chOff x="3647644" y="5421073"/>
            <a:chExt cx="1064340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0B1035-7B3B-01D1-B132-1D8CB7AD835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88D0062-4A5E-CDFE-2429-5445ECEEF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1EE2D49-DC3C-7277-B83D-EE6A0050B85D}"/>
              </a:ext>
            </a:extLst>
          </p:cNvPr>
          <p:cNvGrpSpPr/>
          <p:nvPr/>
        </p:nvGrpSpPr>
        <p:grpSpPr>
          <a:xfrm>
            <a:off x="5701623" y="3875746"/>
            <a:ext cx="1068643" cy="369332"/>
            <a:chOff x="3647644" y="5359159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4512A0C-2C28-3FC5-15DB-85EC2FBF5EC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7DBDEDE-434C-1646-DC62-EF25B28BB8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5982765-CF1A-01A7-3042-A152FBF472C4}"/>
              </a:ext>
            </a:extLst>
          </p:cNvPr>
          <p:cNvGrpSpPr/>
          <p:nvPr/>
        </p:nvGrpSpPr>
        <p:grpSpPr>
          <a:xfrm>
            <a:off x="6740992" y="4197439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44DAE6-7814-ECFB-EC35-050E67796DF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58AF451-E08F-4F3D-A4B4-F6E2E66F93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842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complex_numbers.ipynb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3F4997-8D18-2A9F-95D8-77034F15A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05" y="1626944"/>
            <a:ext cx="8276190" cy="44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42D20E9-7CE3-F4AC-AAB4-B42F836175CA}"/>
              </a:ext>
            </a:extLst>
          </p:cNvPr>
          <p:cNvSpPr/>
          <p:nvPr/>
        </p:nvSpPr>
        <p:spPr>
          <a:xfrm>
            <a:off x="5426438" y="2185333"/>
            <a:ext cx="307299" cy="3072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3D670E-377C-E86F-45C4-3D10DED6C2AB}"/>
              </a:ext>
            </a:extLst>
          </p:cNvPr>
          <p:cNvCxnSpPr/>
          <p:nvPr/>
        </p:nvCxnSpPr>
        <p:spPr>
          <a:xfrm flipV="1">
            <a:off x="4377128" y="2420911"/>
            <a:ext cx="1131757" cy="10080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35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complex_numbers.ipynb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58A10F-A665-509A-0703-D232286BA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714" y="1609235"/>
            <a:ext cx="5428571" cy="48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01BB418-2F64-A44E-10AB-ADDC9C159E43}"/>
              </a:ext>
            </a:extLst>
          </p:cNvPr>
          <p:cNvGrpSpPr/>
          <p:nvPr/>
        </p:nvGrpSpPr>
        <p:grpSpPr>
          <a:xfrm>
            <a:off x="4802186" y="4107886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57AAC91-D57D-A8CA-70FB-1CB758121A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BC4377-AED2-F35B-61CF-BC7C1A07F97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B531FB-CFA7-91D2-0881-207B6B44AE8C}"/>
              </a:ext>
            </a:extLst>
          </p:cNvPr>
          <p:cNvGrpSpPr/>
          <p:nvPr/>
        </p:nvGrpSpPr>
        <p:grpSpPr>
          <a:xfrm>
            <a:off x="4802186" y="4367715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99549F0-8E99-3E75-6921-C63CB5C57F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279B45-2DD4-161F-E676-28523BF24C2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8582973-DEEB-89F5-E099-FE3C68149E27}"/>
              </a:ext>
            </a:extLst>
          </p:cNvPr>
          <p:cNvGrpSpPr/>
          <p:nvPr/>
        </p:nvGrpSpPr>
        <p:grpSpPr>
          <a:xfrm>
            <a:off x="4802186" y="4607303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B114F5-20DE-9C7A-1F07-789ECB21CEE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FFAB660-33F3-97A8-9C08-BD766384AC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9358806-476B-021C-A11B-3674B923FD9E}"/>
              </a:ext>
            </a:extLst>
          </p:cNvPr>
          <p:cNvGrpSpPr/>
          <p:nvPr/>
        </p:nvGrpSpPr>
        <p:grpSpPr>
          <a:xfrm>
            <a:off x="3852813" y="511656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8AFFA21-D11E-A266-D732-BC75691C25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FD9D408-6856-5C0E-6119-587D96122EC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D1A7654-3F94-F145-E8AA-C6BA9FD9E790}"/>
              </a:ext>
            </a:extLst>
          </p:cNvPr>
          <p:cNvGrpSpPr/>
          <p:nvPr/>
        </p:nvGrpSpPr>
        <p:grpSpPr>
          <a:xfrm>
            <a:off x="7015738" y="5576921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A33E2A2-3678-FFD3-A746-57E8E86C4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470460-8904-7A47-6B0A-DF4182F4E9C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732B85D-CAAC-6376-B6B2-6B9258793980}"/>
              </a:ext>
            </a:extLst>
          </p:cNvPr>
          <p:cNvGrpSpPr/>
          <p:nvPr/>
        </p:nvGrpSpPr>
        <p:grpSpPr>
          <a:xfrm>
            <a:off x="3343142" y="6040633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3C08A5-3381-5C6B-1472-F97D20C17B3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8F9937C-C51B-8ED6-46CF-06D49CA1F7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FE9D1CDF-E4E7-36C0-1504-8251D38D6CBE}"/>
              </a:ext>
            </a:extLst>
          </p:cNvPr>
          <p:cNvSpPr/>
          <p:nvPr/>
        </p:nvSpPr>
        <p:spPr>
          <a:xfrm>
            <a:off x="3648641" y="4181478"/>
            <a:ext cx="297090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6124A70-AEAF-68FD-32D0-B4B0ABC928AA}"/>
              </a:ext>
            </a:extLst>
          </p:cNvPr>
          <p:cNvSpPr/>
          <p:nvPr/>
        </p:nvSpPr>
        <p:spPr>
          <a:xfrm>
            <a:off x="3338965" y="4180287"/>
            <a:ext cx="297090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01438A-C014-C696-E982-C7C4B58B267B}"/>
              </a:ext>
            </a:extLst>
          </p:cNvPr>
          <p:cNvSpPr/>
          <p:nvPr/>
        </p:nvSpPr>
        <p:spPr>
          <a:xfrm>
            <a:off x="1987102" y="4180287"/>
            <a:ext cx="805083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279EA12-54E8-BFC6-351D-823F5178B0D0}"/>
              </a:ext>
            </a:extLst>
          </p:cNvPr>
          <p:cNvSpPr/>
          <p:nvPr/>
        </p:nvSpPr>
        <p:spPr>
          <a:xfrm>
            <a:off x="2761916" y="4180287"/>
            <a:ext cx="503267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3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Cells 2 - 3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BD9CEA-17F4-89F2-AFA9-C41FAC1BA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841" y="1482412"/>
            <a:ext cx="4638318" cy="485252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665E0376-569F-F9E1-CC7B-0F4A424E48C4}"/>
              </a:ext>
            </a:extLst>
          </p:cNvPr>
          <p:cNvGrpSpPr/>
          <p:nvPr/>
        </p:nvGrpSpPr>
        <p:grpSpPr>
          <a:xfrm>
            <a:off x="6818356" y="2792985"/>
            <a:ext cx="1076632" cy="369332"/>
            <a:chOff x="4968362" y="2079211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8619413-87A4-0544-046C-65CA345040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F6F424-AEC8-A515-E853-0B5BE17D3DF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6D479BC7-2E43-5C83-0FA1-9AC982BAB263}"/>
              </a:ext>
            </a:extLst>
          </p:cNvPr>
          <p:cNvSpPr/>
          <p:nvPr/>
        </p:nvSpPr>
        <p:spPr>
          <a:xfrm>
            <a:off x="3780698" y="2850396"/>
            <a:ext cx="1675722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AFEEDB4-D546-0A30-AF00-64B1075D70F7}"/>
              </a:ext>
            </a:extLst>
          </p:cNvPr>
          <p:cNvGrpSpPr/>
          <p:nvPr/>
        </p:nvGrpSpPr>
        <p:grpSpPr>
          <a:xfrm>
            <a:off x="6351512" y="5499472"/>
            <a:ext cx="1076632" cy="369332"/>
            <a:chOff x="4704120" y="2356972"/>
            <a:chExt cx="1076632" cy="36933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FE04287-BFE5-A810-4678-EF0EF9E7B2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333F749-E96B-E205-A4E6-5F5394536BB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8FBC1194-51E9-C3B0-08A1-54643DF5025D}"/>
              </a:ext>
            </a:extLst>
          </p:cNvPr>
          <p:cNvSpPr/>
          <p:nvPr/>
        </p:nvSpPr>
        <p:spPr>
          <a:xfrm>
            <a:off x="3734139" y="5556883"/>
            <a:ext cx="530563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762F631-D02B-72AD-6D97-DDD7442E7E11}"/>
              </a:ext>
            </a:extLst>
          </p:cNvPr>
          <p:cNvGrpSpPr/>
          <p:nvPr/>
        </p:nvGrpSpPr>
        <p:grpSpPr>
          <a:xfrm>
            <a:off x="1343627" y="4466886"/>
            <a:ext cx="996846" cy="369332"/>
            <a:chOff x="5661536" y="2079211"/>
            <a:chExt cx="996846" cy="369332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DF0C5BD-F930-8B0B-5E00-24920E25EE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5208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B04665C-CBED-61F0-3C67-80DAA6222D6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903F539-CCC9-4FCA-B565-ECDD082E6D16}"/>
              </a:ext>
            </a:extLst>
          </p:cNvPr>
          <p:cNvGrpSpPr/>
          <p:nvPr/>
        </p:nvGrpSpPr>
        <p:grpSpPr>
          <a:xfrm>
            <a:off x="1343627" y="5943271"/>
            <a:ext cx="1004341" cy="369332"/>
            <a:chOff x="5397294" y="2356972"/>
            <a:chExt cx="1004341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74EAFEF-165E-60B4-FD4C-CB612A8E2C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08461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A172B04-414C-9FF5-A637-D33BDABBCF8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216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9A02AD-5E74-10C8-875D-CA9F97DF0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797" y="1737303"/>
            <a:ext cx="6209524" cy="46190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Cells 4 - 6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65E0376-569F-F9E1-CC7B-0F4A424E48C4}"/>
              </a:ext>
            </a:extLst>
          </p:cNvPr>
          <p:cNvGrpSpPr/>
          <p:nvPr/>
        </p:nvGrpSpPr>
        <p:grpSpPr>
          <a:xfrm>
            <a:off x="7625366" y="2328290"/>
            <a:ext cx="1076632" cy="369332"/>
            <a:chOff x="4968362" y="2079211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8619413-87A4-0544-046C-65CA345040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F6F424-AEC8-A515-E853-0B5BE17D3DF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6D479BC7-2E43-5C83-0FA1-9AC982BAB263}"/>
              </a:ext>
            </a:extLst>
          </p:cNvPr>
          <p:cNvSpPr/>
          <p:nvPr/>
        </p:nvSpPr>
        <p:spPr>
          <a:xfrm>
            <a:off x="3280568" y="2400407"/>
            <a:ext cx="1675722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AFEEDB4-D546-0A30-AF00-64B1075D70F7}"/>
              </a:ext>
            </a:extLst>
          </p:cNvPr>
          <p:cNvGrpSpPr/>
          <p:nvPr/>
        </p:nvGrpSpPr>
        <p:grpSpPr>
          <a:xfrm>
            <a:off x="6370666" y="3896252"/>
            <a:ext cx="1076632" cy="369332"/>
            <a:chOff x="4704120" y="2356972"/>
            <a:chExt cx="1076632" cy="36933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FE04287-BFE5-A810-4678-EF0EF9E7B2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333F749-E96B-E205-A4E6-5F5394536BB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8FBC1194-51E9-C3B0-08A1-54643DF5025D}"/>
              </a:ext>
            </a:extLst>
          </p:cNvPr>
          <p:cNvSpPr/>
          <p:nvPr/>
        </p:nvSpPr>
        <p:spPr>
          <a:xfrm>
            <a:off x="3280568" y="3954795"/>
            <a:ext cx="526934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CB8A08A-7D77-0976-A5EC-8BC02CAEF674}"/>
              </a:ext>
            </a:extLst>
          </p:cNvPr>
          <p:cNvSpPr/>
          <p:nvPr/>
        </p:nvSpPr>
        <p:spPr>
          <a:xfrm>
            <a:off x="3583781" y="5518707"/>
            <a:ext cx="223721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762F631-D02B-72AD-6D97-DDD7442E7E11}"/>
              </a:ext>
            </a:extLst>
          </p:cNvPr>
          <p:cNvGrpSpPr/>
          <p:nvPr/>
        </p:nvGrpSpPr>
        <p:grpSpPr>
          <a:xfrm>
            <a:off x="631720" y="2840453"/>
            <a:ext cx="996846" cy="369332"/>
            <a:chOff x="5661536" y="2079211"/>
            <a:chExt cx="996846" cy="369332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DF0C5BD-F930-8B0B-5E00-24920E25EE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5208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B04665C-CBED-61F0-3C67-80DAA6222D6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903F539-CCC9-4FCA-B565-ECDD082E6D16}"/>
              </a:ext>
            </a:extLst>
          </p:cNvPr>
          <p:cNvGrpSpPr/>
          <p:nvPr/>
        </p:nvGrpSpPr>
        <p:grpSpPr>
          <a:xfrm>
            <a:off x="633698" y="4421770"/>
            <a:ext cx="1004341" cy="369332"/>
            <a:chOff x="5397294" y="2356972"/>
            <a:chExt cx="1004341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74EAFEF-165E-60B4-FD4C-CB612A8E2C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08461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A172B04-414C-9FF5-A637-D33BDABBCF8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CA3194-D415-DAB3-0693-0ABD6AFA6638}"/>
              </a:ext>
            </a:extLst>
          </p:cNvPr>
          <p:cNvGrpSpPr/>
          <p:nvPr/>
        </p:nvGrpSpPr>
        <p:grpSpPr>
          <a:xfrm>
            <a:off x="7092517" y="5461296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A4D248A-9B64-800B-B34D-00C42309A0F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15769DC-DF77-F003-B659-09BA026DC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B30C45A-BE12-BC5B-431D-AC44E7BC2548}"/>
              </a:ext>
            </a:extLst>
          </p:cNvPr>
          <p:cNvGrpSpPr/>
          <p:nvPr/>
        </p:nvGrpSpPr>
        <p:grpSpPr>
          <a:xfrm>
            <a:off x="641515" y="5984916"/>
            <a:ext cx="1010314" cy="369332"/>
            <a:chOff x="4332829" y="4910075"/>
            <a:chExt cx="1010314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F11906-370A-04BE-7CC5-F2C324D5256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8358E38-515E-D886-0112-D73F04EC6F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49969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55CB3A0-6449-0F77-D234-8FCE8530BC14}"/>
              </a:ext>
            </a:extLst>
          </p:cNvPr>
          <p:cNvSpPr/>
          <p:nvPr/>
        </p:nvSpPr>
        <p:spPr>
          <a:xfrm>
            <a:off x="4205302" y="5517393"/>
            <a:ext cx="642923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3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9" grpId="0" animBg="1"/>
      <p:bldP spid="40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Representation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24567" y="1709507"/>
                <a:ext cx="3523021" cy="3135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𝑝𝑟𝑖𝑚𝑒𝑠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can only be one of these two forms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b="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24567" y="1709507"/>
                <a:ext cx="3523021" cy="3135338"/>
              </a:xfrm>
              <a:blipFill>
                <a:blip r:embed="rId3"/>
                <a:stretch>
                  <a:fillRect l="-2249" t="-2718" r="-2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781050" y="1709507"/>
                <a:ext cx="3523021" cy="32238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Any integer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must be one of these four forms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50" y="1709507"/>
                <a:ext cx="3523021" cy="3223828"/>
              </a:xfrm>
              <a:prstGeom prst="rect">
                <a:avLst/>
              </a:prstGeom>
              <a:blipFill>
                <a:blip r:embed="rId4"/>
                <a:stretch>
                  <a:fillRect l="-2249" t="-2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>
            <a:cxnSpLocks/>
          </p:cNvCxnSpPr>
          <p:nvPr/>
        </p:nvCxnSpPr>
        <p:spPr>
          <a:xfrm>
            <a:off x="5722374" y="3052916"/>
            <a:ext cx="175505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>
          <a:xfrm>
            <a:off x="5722374" y="4031228"/>
            <a:ext cx="175505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499312" y="5296093"/>
                <a:ext cx="4145376" cy="6155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𝑝𝑟𝑖𝑚𝑒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𝑵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% 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312" y="5296093"/>
                <a:ext cx="4145376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761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11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Write code to perform </a:t>
                </a:r>
                <a:r>
                  <a:rPr lang="en-US" sz="2400" b="1" dirty="0"/>
                  <a:t>complex algebra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Use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Taylor Series </a:t>
                </a:r>
                <a:r>
                  <a:rPr lang="en-US" sz="2400" dirty="0"/>
                  <a:t>to approximate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Calculate and display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Euler’s Identity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Derive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Euler’s Formula</a:t>
                </a:r>
                <a:r>
                  <a:rPr lang="en-US" sz="2400" dirty="0"/>
                  <a:t> in Complex Analysis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Develop a functional equation for an infinite series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Numerically calculate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Euler’s Gamma </a:t>
                </a:r>
                <a:r>
                  <a:rPr lang="en-US" sz="2400" dirty="0"/>
                  <a:t>Function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Learn about the </a:t>
                </a:r>
                <a:r>
                  <a:rPr lang="en-US" sz="2400" b="1" dirty="0"/>
                  <a:t>Riemann Hypothesis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960908-3988-44E3-A59F-57B490C72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731" y="1819566"/>
            <a:ext cx="1300313" cy="17020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E5CB7D-BF02-43DF-869B-F5F90212A3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4867" y="4222935"/>
            <a:ext cx="1932039" cy="14490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A94850-6338-5A70-C536-E6D41B308F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4745" y="5422752"/>
            <a:ext cx="3804256" cy="93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70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Unique Factorization Domains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When restricting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factorization domain </a:t>
                </a:r>
                <a:r>
                  <a:rPr lang="en-US" sz="2400" dirty="0"/>
                  <a:t>to just </a:t>
                </a:r>
                <a:r>
                  <a:rPr lang="en-US" sz="2400" b="1" dirty="0"/>
                  <a:t>positive</a:t>
                </a:r>
                <a:r>
                  <a:rPr lang="en-US" sz="2400" dirty="0"/>
                  <a:t> </a:t>
                </a:r>
                <a:r>
                  <a:rPr lang="en-US" sz="2400" b="1" dirty="0"/>
                  <a:t>integers</a:t>
                </a:r>
                <a:r>
                  <a:rPr lang="en-US" sz="2400" dirty="0"/>
                  <a:t>, certain numbers are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primes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2, 3, 5, 7, 11, 13, 17, 23, 29,…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Now consider positive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Gaussian integers</a:t>
                </a:r>
                <a:r>
                  <a:rPr lang="en-US" sz="2400" dirty="0"/>
                  <a:t>, which are complex numbers having both </a:t>
                </a:r>
                <a:r>
                  <a:rPr lang="en-US" sz="2400" b="1" i="1" dirty="0"/>
                  <a:t>integer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real</a:t>
                </a:r>
                <a:r>
                  <a:rPr lang="en-US" sz="2400" dirty="0"/>
                  <a:t> </a:t>
                </a:r>
                <a:r>
                  <a:rPr lang="en-US" sz="2400" u="sng" dirty="0"/>
                  <a:t>and</a:t>
                </a:r>
                <a:r>
                  <a:rPr lang="en-US" sz="2400" dirty="0"/>
                  <a:t> </a:t>
                </a:r>
                <a:r>
                  <a:rPr lang="en-US" sz="2400" b="1" i="1" dirty="0"/>
                  <a:t>integer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imaginary</a:t>
                </a:r>
                <a:r>
                  <a:rPr lang="en-US" sz="2400" dirty="0"/>
                  <a:t> components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2−7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13+5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1−2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12+202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If we </a:t>
                </a:r>
                <a:r>
                  <a:rPr lang="en-US" sz="2400" u="sng" dirty="0"/>
                  <a:t>expand</a:t>
                </a:r>
                <a:r>
                  <a:rPr lang="en-US" sz="2400" dirty="0"/>
                  <a:t> the factorization domain to include Gaussian integers, then what was </a:t>
                </a:r>
                <a:r>
                  <a:rPr lang="en-US" sz="2400" i="1" dirty="0"/>
                  <a:t>previously</a:t>
                </a:r>
                <a:r>
                  <a:rPr lang="en-US" sz="2400" dirty="0"/>
                  <a:t> a prime may </a:t>
                </a:r>
                <a:r>
                  <a:rPr lang="en-US" sz="2400" i="1" dirty="0"/>
                  <a:t>now</a:t>
                </a:r>
                <a:r>
                  <a:rPr lang="en-US" sz="2400" dirty="0"/>
                  <a:t> be a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composite</a:t>
                </a:r>
                <a:r>
                  <a:rPr lang="en-US" sz="2400" dirty="0"/>
                  <a:t> number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5=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1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Unique Factorization Domains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64481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𝑝𝑟𝑖𝑚𝑒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over the integers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composite</a:t>
                </a:r>
                <a:r>
                  <a:rPr lang="en-US" sz="2400" dirty="0"/>
                  <a:t> over the Gaussian integers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 when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sz="2400" b="1" dirty="0">
                    <a:solidFill>
                      <a:srgbClr val="00B050"/>
                    </a:solidFill>
                  </a:rPr>
                  <a:t> is the sum of two squares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To find all primes </a:t>
                </a:r>
                <a:r>
                  <a:rPr lang="en-US" sz="2400" b="1" dirty="0">
                    <a:ea typeface="Cambria Math" panose="02040503050406030204" pitchFamily="18" charset="0"/>
                  </a:rPr>
                  <a:t>p</a:t>
                </a:r>
                <a:r>
                  <a:rPr lang="en-US" sz="2400" dirty="0">
                    <a:ea typeface="Cambria Math" panose="02040503050406030204" pitchFamily="18" charset="0"/>
                  </a:rPr>
                  <a:t> which are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composite</a:t>
                </a:r>
                <a:r>
                  <a:rPr lang="en-US" sz="2400" dirty="0">
                    <a:ea typeface="Cambria Math" panose="02040503050406030204" pitchFamily="18" charset="0"/>
                  </a:rPr>
                  <a:t> over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try all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𝑤h𝑒𝑟𝑒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rad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⌊"/>
                            <m:endChr m:val="⌋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e>
                    </m:d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e>
                    </m:d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Let’s write code to check the first odd </a:t>
                </a:r>
                <a:r>
                  <a:rPr lang="en-US" sz="2400" b="1" u="sng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25</a:t>
                </a:r>
                <a:r>
                  <a:rPr lang="en-US" sz="2400" dirty="0">
                    <a:ea typeface="Cambria Math" panose="02040503050406030204" pitchFamily="18" charset="0"/>
                  </a:rPr>
                  <a:t> primes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&lt;100</m:t>
                        </m:r>
                      </m:e>
                    </m:d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What do these “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weak primes</a:t>
                </a:r>
                <a:r>
                  <a:rPr lang="en-US" sz="2400" dirty="0">
                    <a:ea typeface="Cambria Math" panose="02040503050406030204" pitchFamily="18" charset="0"/>
                  </a:rPr>
                  <a:t>” have in common?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64481"/>
                <a:ext cx="7886700" cy="4637216"/>
              </a:xfrm>
              <a:blipFill>
                <a:blip r:embed="rId3"/>
                <a:stretch>
                  <a:fillRect l="-1005" t="-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096CBF-69BC-4249-8B61-502F1F031F4A}"/>
                  </a:ext>
                </a:extLst>
              </p:cNvPr>
              <p:cNvSpPr txBox="1"/>
              <p:nvPr/>
            </p:nvSpPr>
            <p:spPr>
              <a:xfrm>
                <a:off x="5515897" y="4026309"/>
                <a:ext cx="1532727" cy="276999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floor of x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096CBF-69BC-4249-8B61-502F1F031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897" y="4026309"/>
                <a:ext cx="1532727" cy="276999"/>
              </a:xfrm>
              <a:prstGeom prst="rect">
                <a:avLst/>
              </a:prstGeom>
              <a:blipFill>
                <a:blip r:embed="rId4"/>
                <a:stretch>
                  <a:fillRect t="-25000" r="-7905" b="-45833"/>
                </a:stretch>
              </a:blipFill>
              <a:ln w="127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25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B31EE9-12BC-B7CE-9E3A-7FB82BBD1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56" y="1592746"/>
            <a:ext cx="8320288" cy="42234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complex_factorization.ipynb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529F60-F9C9-6E56-990A-43B59717D1AD}"/>
              </a:ext>
            </a:extLst>
          </p:cNvPr>
          <p:cNvSpPr/>
          <p:nvPr/>
        </p:nvSpPr>
        <p:spPr>
          <a:xfrm>
            <a:off x="769322" y="2536934"/>
            <a:ext cx="2166079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ADC00E-3C87-E259-AF6B-EB3DEF1D6056}"/>
              </a:ext>
            </a:extLst>
          </p:cNvPr>
          <p:cNvSpPr/>
          <p:nvPr/>
        </p:nvSpPr>
        <p:spPr>
          <a:xfrm>
            <a:off x="755408" y="3228462"/>
            <a:ext cx="1723688" cy="2046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1A77505-8541-03B1-3D0F-52611EA3DBBC}"/>
              </a:ext>
            </a:extLst>
          </p:cNvPr>
          <p:cNvCxnSpPr>
            <a:cxnSpLocks/>
            <a:stCxn id="14" idx="1"/>
            <a:endCxn id="15" idx="0"/>
          </p:cNvCxnSpPr>
          <p:nvPr/>
        </p:nvCxnSpPr>
        <p:spPr>
          <a:xfrm rot="10800000" flipH="1" flipV="1">
            <a:off x="769322" y="2660076"/>
            <a:ext cx="847930" cy="568386"/>
          </a:xfrm>
          <a:prstGeom prst="bentConnector4">
            <a:avLst>
              <a:gd name="adj1" fmla="val -26960"/>
              <a:gd name="adj2" fmla="val 6083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845515B-DF32-954B-BB74-1FD9DA6E22F6}"/>
              </a:ext>
            </a:extLst>
          </p:cNvPr>
          <p:cNvGrpSpPr/>
          <p:nvPr/>
        </p:nvGrpSpPr>
        <p:grpSpPr>
          <a:xfrm>
            <a:off x="5851490" y="3161005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7B54E2E-1FE2-55B8-7EA9-20E4EA3E2F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598758-CA63-C66A-308C-58278E31F3E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73E935D-E3D2-1FBD-D096-CD7387AFADC2}"/>
              </a:ext>
            </a:extLst>
          </p:cNvPr>
          <p:cNvGrpSpPr/>
          <p:nvPr/>
        </p:nvGrpSpPr>
        <p:grpSpPr>
          <a:xfrm>
            <a:off x="5631105" y="3465107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8A4A4EB-1BC3-5C2E-0784-9485256B3A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63CF8B8-3109-7160-3899-80B6BF476F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9E956E-5D5A-1998-6DCD-E6B7A6CDD524}"/>
              </a:ext>
            </a:extLst>
          </p:cNvPr>
          <p:cNvGrpSpPr/>
          <p:nvPr/>
        </p:nvGrpSpPr>
        <p:grpSpPr>
          <a:xfrm>
            <a:off x="8037398" y="405266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D3205E-609A-D34E-9578-7E9E172E01B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F615C8F-80F0-B8CF-E1D6-F2803DC2BD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DFC99F9-2167-6ED7-A5FA-71744BE8BDE2}"/>
              </a:ext>
            </a:extLst>
          </p:cNvPr>
          <p:cNvGrpSpPr/>
          <p:nvPr/>
        </p:nvGrpSpPr>
        <p:grpSpPr>
          <a:xfrm>
            <a:off x="6886389" y="4496089"/>
            <a:ext cx="1064340" cy="369332"/>
            <a:chOff x="3647644" y="5421073"/>
            <a:chExt cx="1064340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0B1035-7B3B-01D1-B132-1D8CB7AD835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88D0062-4A5E-CDFE-2429-5445ECEEF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1EE2D49-DC3C-7277-B83D-EE6A0050B85D}"/>
              </a:ext>
            </a:extLst>
          </p:cNvPr>
          <p:cNvGrpSpPr/>
          <p:nvPr/>
        </p:nvGrpSpPr>
        <p:grpSpPr>
          <a:xfrm>
            <a:off x="6163621" y="4778513"/>
            <a:ext cx="1068643" cy="369332"/>
            <a:chOff x="3647644" y="5359159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4512A0C-2C28-3FC5-15DB-85EC2FBF5EC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7DBDEDE-434C-1646-DC62-EF25B28BB8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5982765-CF1A-01A7-3042-A152FBF472C4}"/>
              </a:ext>
            </a:extLst>
          </p:cNvPr>
          <p:cNvGrpSpPr/>
          <p:nvPr/>
        </p:nvGrpSpPr>
        <p:grpSpPr>
          <a:xfrm>
            <a:off x="7415418" y="5218102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44DAE6-7814-ECFB-EC35-050E67796DF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58AF451-E08F-4F3D-A4B4-F6E2E66F93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842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complex_factorization.ipynb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08130E-0D64-761E-ECEB-8860E1443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953" y="1690689"/>
            <a:ext cx="2268093" cy="45679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ACA23D-2B2B-3CD4-47A2-459C8BE5ECC3}"/>
              </a:ext>
            </a:extLst>
          </p:cNvPr>
          <p:cNvSpPr txBox="1"/>
          <p:nvPr/>
        </p:nvSpPr>
        <p:spPr>
          <a:xfrm>
            <a:off x="531213" y="3189813"/>
            <a:ext cx="2345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does these "</a:t>
            </a:r>
            <a:r>
              <a:rPr lang="en-US" sz="2400" b="1" dirty="0">
                <a:solidFill>
                  <a:srgbClr val="0070C0"/>
                </a:solidFill>
              </a:rPr>
              <a:t>weak primes</a:t>
            </a:r>
            <a:r>
              <a:rPr lang="en-US" sz="2400" dirty="0"/>
              <a:t>" have in common?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304CC0-2220-52B3-B81A-8598D6E2A847}"/>
                  </a:ext>
                </a:extLst>
              </p:cNvPr>
              <p:cNvSpPr txBox="1"/>
              <p:nvPr/>
            </p:nvSpPr>
            <p:spPr>
              <a:xfrm>
                <a:off x="6119974" y="3618129"/>
                <a:ext cx="213295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=8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−3,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304CC0-2220-52B3-B81A-8598D6E2A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974" y="3618129"/>
                <a:ext cx="2132956" cy="307777"/>
              </a:xfrm>
              <a:prstGeom prst="rect">
                <a:avLst/>
              </a:prstGeom>
              <a:blipFill>
                <a:blip r:embed="rId4"/>
                <a:stretch>
                  <a:fillRect l="-2571" r="-571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EB0CF99-E8C8-8591-455D-CB623DB134C8}"/>
                  </a:ext>
                </a:extLst>
              </p:cNvPr>
              <p:cNvSpPr txBox="1"/>
              <p:nvPr/>
            </p:nvSpPr>
            <p:spPr>
              <a:xfrm>
                <a:off x="6119974" y="4023381"/>
                <a:ext cx="14441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≡1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EB0CF99-E8C8-8591-455D-CB623DB13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974" y="4023381"/>
                <a:ext cx="1444178" cy="307777"/>
              </a:xfrm>
              <a:prstGeom prst="rect">
                <a:avLst/>
              </a:prstGeom>
              <a:blipFill>
                <a:blip r:embed="rId5"/>
                <a:stretch>
                  <a:fillRect l="-3797" r="-3376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3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Research Questions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64481"/>
                <a:ext cx="7886700" cy="4678922"/>
              </a:xfrm>
            </p:spPr>
            <p:txBody>
              <a:bodyPr>
                <a:noAutofit/>
              </a:bodyPr>
              <a:lstStyle/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>
                    <a:ea typeface="Cambria Math" panose="02040503050406030204" pitchFamily="18" charset="0"/>
                  </a:rPr>
                  <a:t>If we know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&amp;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are factors of p, what </a:t>
                </a:r>
                <a:r>
                  <a:rPr lang="en-US" sz="2400" b="1" dirty="0">
                    <a:ea typeface="Cambria Math" panose="02040503050406030204" pitchFamily="18" charset="0"/>
                  </a:rPr>
                  <a:t>two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ea typeface="Cambria Math" panose="02040503050406030204" pitchFamily="18" charset="0"/>
                  </a:rPr>
                  <a:t>other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ea typeface="Cambria Math" panose="02040503050406030204" pitchFamily="18" charset="0"/>
                  </a:rPr>
                  <a:t>factors</a:t>
                </a:r>
                <a:r>
                  <a:rPr lang="en-US" sz="2400" dirty="0">
                    <a:ea typeface="Cambria Math" panose="02040503050406030204" pitchFamily="18" charset="0"/>
                  </a:rPr>
                  <a:t> do we know </a:t>
                </a:r>
                <a:r>
                  <a:rPr lang="en-US" sz="2400" i="1" dirty="0">
                    <a:ea typeface="Cambria Math" panose="02040503050406030204" pitchFamily="18" charset="0"/>
                  </a:rPr>
                  <a:t>automatically</a:t>
                </a:r>
                <a:r>
                  <a:rPr lang="en-US" sz="2400" dirty="0">
                    <a:ea typeface="Cambria Math" panose="02040503050406030204" pitchFamily="18" charset="0"/>
                  </a:rPr>
                  <a:t>?  Why?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5=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what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others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 startAt="2"/>
                </a:pPr>
                <a:r>
                  <a:rPr lang="en-US" sz="2400" dirty="0">
                    <a:ea typeface="Cambria Math" panose="02040503050406030204" pitchFamily="18" charset="0"/>
                  </a:rPr>
                  <a:t>Are all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Pythagorean primes</a:t>
                </a:r>
                <a:r>
                  <a:rPr lang="en-US" sz="2400" dirty="0">
                    <a:ea typeface="Cambria Math" panose="02040503050406030204" pitchFamily="18" charset="0"/>
                  </a:rPr>
                  <a:t> “strong” primes over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]?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 startAt="2"/>
                </a:pPr>
                <a:r>
                  <a:rPr lang="en-US" sz="2400" dirty="0">
                    <a:ea typeface="Cambria Math" panose="02040503050406030204" pitchFamily="18" charset="0"/>
                  </a:rPr>
                  <a:t>What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Pierre de Fermat's </a:t>
                </a:r>
                <a:r>
                  <a:rPr lang="en-US" sz="2400" dirty="0">
                    <a:ea typeface="Cambria Math" panose="02040503050406030204" pitchFamily="18" charset="0"/>
                  </a:rPr>
                  <a:t>theorem on the </a:t>
                </a:r>
                <a:r>
                  <a:rPr lang="en-US" sz="2400" b="1" dirty="0">
                    <a:ea typeface="Cambria Math" panose="02040503050406030204" pitchFamily="18" charset="0"/>
                  </a:rPr>
                  <a:t>sums of two squares</a:t>
                </a:r>
                <a:r>
                  <a:rPr lang="en-US" sz="2400" dirty="0">
                    <a:ea typeface="Cambria Math" panose="02040503050406030204" pitchFamily="18" charset="0"/>
                  </a:rPr>
                  <a:t>?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64481"/>
                <a:ext cx="7886700" cy="4678922"/>
              </a:xfrm>
              <a:blipFill>
                <a:blip r:embed="rId3"/>
                <a:stretch>
                  <a:fillRect l="-1236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28254E-16CA-4490-A800-6156BC9CCAD0}"/>
                  </a:ext>
                </a:extLst>
              </p:cNvPr>
              <p:cNvSpPr txBox="1"/>
              <p:nvPr/>
            </p:nvSpPr>
            <p:spPr>
              <a:xfrm>
                <a:off x="2188140" y="3020328"/>
                <a:ext cx="47677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𝑎𝑖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𝑎𝑖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28254E-16CA-4490-A800-6156BC9CC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140" y="3020328"/>
                <a:ext cx="4767715" cy="369332"/>
              </a:xfrm>
              <a:prstGeom prst="rect">
                <a:avLst/>
              </a:prstGeom>
              <a:blipFill>
                <a:blip r:embed="rId4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F771E9-E109-4D64-9ACB-540BB031EF58}"/>
                  </a:ext>
                </a:extLst>
              </p:cNvPr>
              <p:cNvSpPr txBox="1"/>
              <p:nvPr/>
            </p:nvSpPr>
            <p:spPr>
              <a:xfrm>
                <a:off x="2328423" y="4035680"/>
                <a:ext cx="27778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F771E9-E109-4D64-9ACB-540BB031E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423" y="4035680"/>
                <a:ext cx="2777812" cy="369332"/>
              </a:xfrm>
              <a:prstGeom prst="rect">
                <a:avLst/>
              </a:prstGeom>
              <a:blipFill>
                <a:blip r:embed="rId5"/>
                <a:stretch>
                  <a:fillRect l="-2412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F16B52-E13D-4911-A687-35B88EB5BD2B}"/>
                  </a:ext>
                </a:extLst>
              </p:cNvPr>
              <p:cNvSpPr txBox="1"/>
              <p:nvPr/>
            </p:nvSpPr>
            <p:spPr>
              <a:xfrm>
                <a:off x="3330695" y="3402568"/>
                <a:ext cx="24826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F16B52-E13D-4911-A687-35B88EB5B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695" y="3402568"/>
                <a:ext cx="2482603" cy="369332"/>
              </a:xfrm>
              <a:prstGeom prst="rect">
                <a:avLst/>
              </a:prstGeom>
              <a:blipFill>
                <a:blip r:embed="rId6"/>
                <a:stretch>
                  <a:fillRect l="-1225" r="-245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F3EAA3A-7001-4464-A782-529F9C8A0D67}"/>
              </a:ext>
            </a:extLst>
          </p:cNvPr>
          <p:cNvGrpSpPr/>
          <p:nvPr/>
        </p:nvGrpSpPr>
        <p:grpSpPr>
          <a:xfrm>
            <a:off x="998844" y="3000721"/>
            <a:ext cx="634789" cy="586513"/>
            <a:chOff x="637508" y="3528288"/>
            <a:chExt cx="634789" cy="5865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0E92F37-75C8-4502-81C2-6FC748878E25}"/>
                    </a:ext>
                  </a:extLst>
                </p:cNvPr>
                <p:cNvSpPr txBox="1"/>
                <p:nvPr/>
              </p:nvSpPr>
              <p:spPr>
                <a:xfrm>
                  <a:off x="637508" y="3528288"/>
                  <a:ext cx="63478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en-US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0E92F37-75C8-4502-81C2-6FC748878E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508" y="3528288"/>
                  <a:ext cx="634789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4808" r="-865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E748C97-E084-4E63-89B5-F5755CAFC6DE}"/>
                    </a:ext>
                  </a:extLst>
                </p:cNvPr>
                <p:cNvSpPr txBox="1"/>
                <p:nvPr/>
              </p:nvSpPr>
              <p:spPr>
                <a:xfrm>
                  <a:off x="639111" y="3837802"/>
                  <a:ext cx="6315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E748C97-E084-4E63-89B5-F5755CAFC6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111" y="3837802"/>
                  <a:ext cx="631583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8654" r="-8654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Arrow: Curved Right 18">
            <a:extLst>
              <a:ext uri="{FF2B5EF4-FFF2-40B4-BE49-F238E27FC236}">
                <a16:creationId xmlns:a16="http://schemas.microsoft.com/office/drawing/2014/main" id="{EC5CE659-AAD9-49BA-802A-13108653602A}"/>
              </a:ext>
            </a:extLst>
          </p:cNvPr>
          <p:cNvSpPr/>
          <p:nvPr/>
        </p:nvSpPr>
        <p:spPr>
          <a:xfrm>
            <a:off x="1814052" y="2517926"/>
            <a:ext cx="474147" cy="1850721"/>
          </a:xfrm>
          <a:prstGeom prst="curved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94FE1C-FEAA-4715-99BE-2BDED6A2ABE2}"/>
              </a:ext>
            </a:extLst>
          </p:cNvPr>
          <p:cNvSpPr/>
          <p:nvPr/>
        </p:nvSpPr>
        <p:spPr>
          <a:xfrm>
            <a:off x="6522111" y="3000721"/>
            <a:ext cx="385449" cy="428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6324EA-0A74-4368-BD3C-7ABED05CC5D7}"/>
              </a:ext>
            </a:extLst>
          </p:cNvPr>
          <p:cNvSpPr/>
          <p:nvPr/>
        </p:nvSpPr>
        <p:spPr>
          <a:xfrm>
            <a:off x="4693280" y="4021802"/>
            <a:ext cx="385449" cy="428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5530701-E387-4484-AA84-4082C3330E79}"/>
              </a:ext>
            </a:extLst>
          </p:cNvPr>
          <p:cNvCxnSpPr>
            <a:cxnSpLocks/>
            <a:stCxn id="20" idx="3"/>
            <a:endCxn id="21" idx="3"/>
          </p:cNvCxnSpPr>
          <p:nvPr/>
        </p:nvCxnSpPr>
        <p:spPr>
          <a:xfrm flipH="1">
            <a:off x="5078729" y="3214861"/>
            <a:ext cx="1828831" cy="1021081"/>
          </a:xfrm>
          <a:prstGeom prst="bentConnector3">
            <a:avLst>
              <a:gd name="adj1" fmla="val -125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25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Why is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 so special?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605698" y="3174496"/>
                <a:ext cx="3692421" cy="7555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98" y="3174496"/>
                <a:ext cx="3692421" cy="7555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605698" y="4327685"/>
                <a:ext cx="2031967" cy="74680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98" y="4327685"/>
                <a:ext cx="2031967" cy="7468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605698" y="5472153"/>
                <a:ext cx="1207702" cy="5984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98" y="5472153"/>
                <a:ext cx="1207702" cy="5984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/>
              <p:cNvSpPr txBox="1">
                <a:spLocks/>
              </p:cNvSpPr>
              <p:nvPr/>
            </p:nvSpPr>
            <p:spPr>
              <a:xfrm>
                <a:off x="4962219" y="4458538"/>
                <a:ext cx="3223136" cy="110345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2400" b="1" dirty="0">
                    <a:solidFill>
                      <a:srgbClr val="00B050"/>
                    </a:solidFill>
                    <a:latin typeface="+mn-lt"/>
                  </a:rPr>
                  <a:t> is the base of the natural logarithm</a:t>
                </a:r>
              </a:p>
              <a:p>
                <a:pPr algn="ctr"/>
                <a:r>
                  <a:rPr lang="en-US" sz="2400" dirty="0">
                    <a:latin typeface="+mn-lt"/>
                  </a:rPr>
                  <a:t>= 2.718281828459045…</a:t>
                </a:r>
              </a:p>
            </p:txBody>
          </p:sp>
        </mc:Choice>
        <mc:Fallback xmlns="">
          <p:sp>
            <p:nvSpPr>
              <p:cNvPr id="1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219" y="4458538"/>
                <a:ext cx="3223136" cy="1103455"/>
              </a:xfrm>
              <a:prstGeom prst="rect">
                <a:avLst/>
              </a:prstGeom>
              <a:blipFill>
                <a:blip r:embed="rId7"/>
                <a:stretch>
                  <a:fillRect l="-1512" t="-6630" r="-1512" b="-11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05698" y="1482891"/>
                <a:ext cx="4712110" cy="12939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Take an item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and divide it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parts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dirty="0"/>
                  <a:t> the size of each part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Q: What value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maximizes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?</a:t>
                </a:r>
              </a:p>
              <a:p>
                <a:r>
                  <a:rPr lang="en-US" dirty="0"/>
                  <a:t>A:  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98" y="1482891"/>
                <a:ext cx="4712110" cy="1293944"/>
              </a:xfrm>
              <a:prstGeom prst="rect">
                <a:avLst/>
              </a:prstGeom>
              <a:blipFill>
                <a:blip r:embed="rId8"/>
                <a:stretch>
                  <a:fillRect l="-903" t="-1860" b="-55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103175" y="5561993"/>
                <a:ext cx="8736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𝐥𝐧</m:t>
                          </m:r>
                        </m:fName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</m:func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175" y="5561993"/>
                <a:ext cx="873636" cy="276999"/>
              </a:xfrm>
              <a:prstGeom prst="rect">
                <a:avLst/>
              </a:prstGeom>
              <a:blipFill>
                <a:blip r:embed="rId9"/>
                <a:stretch>
                  <a:fillRect l="-6294" r="-699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529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/>
      <p:bldP spid="8" grpId="0" animBg="1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Why is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 so special?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6024" y="1557107"/>
                <a:ext cx="7886700" cy="1916138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2!</m:t>
                            </m:r>
                          </m:den>
                        </m:f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3!</m:t>
                            </m:r>
                          </m:den>
                        </m:f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:endParaRPr lang="en-US" sz="2400" dirty="0"/>
              </a:p>
              <a:p>
                <a:pPr marL="0" indent="0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:endParaRPr lang="en-US" sz="24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6024" y="1557107"/>
                <a:ext cx="7886700" cy="1916138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527571" y="3650478"/>
                <a:ext cx="8032488" cy="24408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6!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7!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is the only function which is the derivative of </a:t>
                </a:r>
                <a:r>
                  <a:rPr lang="en-US" sz="2400" b="1" i="1" u="sng" dirty="0">
                    <a:solidFill>
                      <a:srgbClr val="0070C0"/>
                    </a:solidFill>
                  </a:rPr>
                  <a:t>itself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!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71" y="3650478"/>
                <a:ext cx="8032488" cy="24408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>
            <a:cxnSpLocks/>
          </p:cNvCxnSpPr>
          <p:nvPr/>
        </p:nvCxnSpPr>
        <p:spPr>
          <a:xfrm flipH="1">
            <a:off x="2801723" y="3207522"/>
            <a:ext cx="943659" cy="72145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>
          <a:xfrm flipH="1">
            <a:off x="3430830" y="3169557"/>
            <a:ext cx="1536593" cy="7594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</p:cNvCxnSpPr>
          <p:nvPr/>
        </p:nvCxnSpPr>
        <p:spPr>
          <a:xfrm flipH="1">
            <a:off x="4304994" y="3126658"/>
            <a:ext cx="2037284" cy="75501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3440356" y="4430738"/>
            <a:ext cx="2153441" cy="812774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BB4D6C-58AA-48D7-B278-ED0BA4F5944B}"/>
              </a:ext>
            </a:extLst>
          </p:cNvPr>
          <p:cNvCxnSpPr>
            <a:cxnSpLocks/>
          </p:cNvCxnSpPr>
          <p:nvPr/>
        </p:nvCxnSpPr>
        <p:spPr>
          <a:xfrm flipH="1">
            <a:off x="2285136" y="3226108"/>
            <a:ext cx="516587" cy="68221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4FA70D-C331-4E95-B1EF-FDE9655F62F9}"/>
                  </a:ext>
                </a:extLst>
              </p:cNvPr>
              <p:cNvSpPr txBox="1"/>
              <p:nvPr/>
            </p:nvSpPr>
            <p:spPr>
              <a:xfrm>
                <a:off x="7029907" y="1038758"/>
                <a:ext cx="1682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 constant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4FA70D-C331-4E95-B1EF-FDE9655F6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907" y="1038758"/>
                <a:ext cx="1682496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735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Why is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 so special?</a:t>
                </a: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555756" y="1109645"/>
                <a:ext cx="8032488" cy="24408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is the only function which is the derivative of </a:t>
                </a:r>
                <a:r>
                  <a:rPr lang="en-US" sz="2400" b="1" i="1" u="sng" dirty="0">
                    <a:solidFill>
                      <a:srgbClr val="0070C0"/>
                    </a:solidFill>
                  </a:rPr>
                  <a:t>itself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!</a:t>
                </a:r>
                <a:endParaRPr lang="en-US" sz="2400" b="1" dirty="0"/>
              </a:p>
            </p:txBody>
          </p:sp>
        </mc:Choice>
        <mc:Fallback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56" y="1109645"/>
                <a:ext cx="8032488" cy="24408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495279" y="1539468"/>
            <a:ext cx="2153441" cy="812774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4FA70D-C331-4E95-B1EF-FDE9655F62F9}"/>
                  </a:ext>
                </a:extLst>
              </p:cNvPr>
              <p:cNvSpPr txBox="1"/>
              <p:nvPr/>
            </p:nvSpPr>
            <p:spPr>
              <a:xfrm>
                <a:off x="7029907" y="1038758"/>
                <a:ext cx="1682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 constant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4FA70D-C331-4E95-B1EF-FDE9655F6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907" y="1038758"/>
                <a:ext cx="1682496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1D05BB4-E3DD-D9A1-70AF-28D91DDBBA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810" y="3223018"/>
            <a:ext cx="7152381" cy="31333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77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Identity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030032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Calculate an approximation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sz="2000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 </a:t>
                </a:r>
                <a:r>
                  <a:rPr lang="en-US" sz="2400" dirty="0"/>
                  <a:t>where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400" dirty="0"/>
                  <a:t>, using its Taylor Series expansion to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20 terms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Use the above </a:t>
                </a:r>
                <a:r>
                  <a:rPr lang="en-US" sz="2400" b="1" i="1" dirty="0">
                    <a:solidFill>
                      <a:srgbClr val="7030A0"/>
                    </a:solidFill>
                  </a:rPr>
                  <a:t>power series </a:t>
                </a:r>
                <a:r>
                  <a:rPr lang="en-US" sz="2400" dirty="0"/>
                  <a:t>to display the 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lang="en-US" sz="2400" b="0" i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Notice the </a:t>
                </a:r>
                <a:r>
                  <a:rPr lang="en-US" sz="2400" i="1" dirty="0">
                    <a:ea typeface="Cambria Math" panose="02040503050406030204" pitchFamily="18" charset="0"/>
                  </a:rPr>
                  <a:t>denominators</a:t>
                </a:r>
                <a:r>
                  <a:rPr lang="en-US" sz="2400" dirty="0">
                    <a:ea typeface="Cambria Math" panose="02040503050406030204" pitchFamily="18" charset="0"/>
                  </a:rPr>
                  <a:t> grow at a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factorial</a:t>
                </a:r>
                <a:r>
                  <a:rPr lang="en-US" sz="2400" dirty="0">
                    <a:ea typeface="Cambria Math" panose="02040503050406030204" pitchFamily="18" charset="0"/>
                  </a:rPr>
                  <a:t> rate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Fortunately, in Python the size of an integer is not restricted to a fixed number of number of bits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In Python an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int</a:t>
                </a:r>
                <a:r>
                  <a:rPr lang="en-US" sz="2400" dirty="0">
                    <a:ea typeface="Cambria Math" panose="02040503050406030204" pitchFamily="18" charset="0"/>
                  </a:rPr>
                  <a:t> can expand in size to the limit of the available memory!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030032"/>
              </a:xfrm>
              <a:blipFill>
                <a:blip r:embed="rId3"/>
                <a:stretch>
                  <a:fillRect l="-1005" t="-2115" r="-927" b="-18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79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euler_identity.ipynb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8AE3D4-8980-3698-934C-91125D42E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238" y="1771857"/>
            <a:ext cx="5409524" cy="33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224EB22C-5A97-93C5-92FE-D2B21008C090}"/>
              </a:ext>
            </a:extLst>
          </p:cNvPr>
          <p:cNvGrpSpPr/>
          <p:nvPr/>
        </p:nvGrpSpPr>
        <p:grpSpPr>
          <a:xfrm>
            <a:off x="4157611" y="3255878"/>
            <a:ext cx="1076632" cy="369332"/>
            <a:chOff x="4968362" y="2079211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BEE1BD7-539F-65AB-0B3F-6C627342CD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E8CD1D7-FD3D-B638-3E24-8458835B82A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10C90D9-EC0C-7B10-3A56-FB0C0DB21FB6}"/>
              </a:ext>
            </a:extLst>
          </p:cNvPr>
          <p:cNvGrpSpPr/>
          <p:nvPr/>
        </p:nvGrpSpPr>
        <p:grpSpPr>
          <a:xfrm>
            <a:off x="2621116" y="3510314"/>
            <a:ext cx="1076632" cy="369332"/>
            <a:chOff x="4704120" y="2356972"/>
            <a:chExt cx="1076632" cy="36933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1DADD6A-038D-918D-1047-CC1838C465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C11C245-081A-6913-FAFE-EA58C5106A9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EFB0C39-FB7F-4911-03F5-734D914AFA2D}"/>
              </a:ext>
            </a:extLst>
          </p:cNvPr>
          <p:cNvGrpSpPr/>
          <p:nvPr/>
        </p:nvGrpSpPr>
        <p:grpSpPr>
          <a:xfrm>
            <a:off x="4192909" y="3996848"/>
            <a:ext cx="1068643" cy="369332"/>
            <a:chOff x="3647644" y="4910075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1851E3F-1210-4B27-52B2-603EC203B84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B360E68-A5AF-A5CD-E9D8-E0463BA03E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1D3A4D6-F81F-EE4C-6EF8-0F056ADCE1CE}"/>
              </a:ext>
            </a:extLst>
          </p:cNvPr>
          <p:cNvGrpSpPr/>
          <p:nvPr/>
        </p:nvGrpSpPr>
        <p:grpSpPr>
          <a:xfrm>
            <a:off x="6839030" y="4245543"/>
            <a:ext cx="1064340" cy="369332"/>
            <a:chOff x="3647644" y="5421073"/>
            <a:chExt cx="1064340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537BE5-5FD8-3973-0E84-A897B0487C6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4026100-9A32-3C25-2FDE-91A8C9D45D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29590A7C-74B6-2918-73E3-BAA79F200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326" y="5548333"/>
            <a:ext cx="4393744" cy="58720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90C0BBE-424D-E06C-EC7D-2645DBFFBAAD}"/>
                  </a:ext>
                </a:extLst>
              </p:cNvPr>
              <p:cNvSpPr/>
              <p:nvPr/>
            </p:nvSpPr>
            <p:spPr>
              <a:xfrm>
                <a:off x="5677271" y="3246386"/>
                <a:ext cx="1150191" cy="36522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none" anchor="t" anchorCtr="0">
                <a:no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90C0BBE-424D-E06C-EC7D-2645DBFFBA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271" y="3246386"/>
                <a:ext cx="1150191" cy="3652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952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Numbers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346" y="3793199"/>
            <a:ext cx="3735669" cy="21593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778508"/>
            <a:ext cx="3715037" cy="14926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4234" y="4168136"/>
            <a:ext cx="2180952" cy="1409524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4234" y="1672451"/>
            <a:ext cx="1438095" cy="1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30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euler_identity.ipynb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77A44F-B5A3-5DD8-A351-FB0AE413BF64}"/>
                  </a:ext>
                </a:extLst>
              </p:cNvPr>
              <p:cNvSpPr txBox="1"/>
              <p:nvPr/>
            </p:nvSpPr>
            <p:spPr>
              <a:xfrm>
                <a:off x="3501803" y="3106156"/>
                <a:ext cx="2140394" cy="635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77A44F-B5A3-5DD8-A351-FB0AE413B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803" y="3106156"/>
                <a:ext cx="2140394" cy="6354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2840D7-342E-8089-2062-6AF897A38CCD}"/>
                  </a:ext>
                </a:extLst>
              </p:cNvPr>
              <p:cNvSpPr txBox="1"/>
              <p:nvPr/>
            </p:nvSpPr>
            <p:spPr>
              <a:xfrm>
                <a:off x="3245932" y="4139468"/>
                <a:ext cx="2652136" cy="635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+1=0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2840D7-342E-8089-2062-6AF897A38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932" y="4139468"/>
                <a:ext cx="2652136" cy="6354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56270604-047D-D0B9-F8CE-9D9DE199D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429" y="4552949"/>
            <a:ext cx="1471990" cy="14584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D9CBB1-D7DB-5A9D-4BE2-8DAAA8D9E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476" y="2032148"/>
            <a:ext cx="6819048" cy="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3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BBBB1D-1743-4E2C-B6C7-4E9552034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295" y="2765184"/>
            <a:ext cx="5665410" cy="38534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>
                <a:solidFill>
                  <a:prstClr val="black"/>
                </a:solidFill>
                <a:latin typeface="Calibri" panose="020F0502020204030204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EF0015-618E-4E5C-B05C-C24AC3DCF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906" y="1172052"/>
            <a:ext cx="5550188" cy="150005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E02BF1-C343-476C-8F3C-005394FBDE24}"/>
              </a:ext>
            </a:extLst>
          </p:cNvPr>
          <p:cNvSpPr/>
          <p:nvPr/>
        </p:nvSpPr>
        <p:spPr>
          <a:xfrm>
            <a:off x="2718972" y="2858974"/>
            <a:ext cx="2052131" cy="29718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352395C-11C8-4E64-9910-07B86705C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Identity</a:t>
            </a:r>
          </a:p>
        </p:txBody>
      </p:sp>
    </p:spTree>
    <p:extLst>
      <p:ext uri="{BB962C8B-B14F-4D97-AF65-F5344CB8AC3E}">
        <p14:creationId xmlns:p14="http://schemas.microsoft.com/office/powerpoint/2010/main" val="388024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59417" y="2227687"/>
                <a:ext cx="1659109" cy="4597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17" y="2227687"/>
                <a:ext cx="1659109" cy="4597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59417" y="2926084"/>
                <a:ext cx="26182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17" y="2926084"/>
                <a:ext cx="2618281" cy="369332"/>
              </a:xfrm>
              <a:prstGeom prst="rect">
                <a:avLst/>
              </a:prstGeom>
              <a:blipFill>
                <a:blip r:embed="rId4"/>
                <a:stretch>
                  <a:fillRect r="-699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448570" y="721194"/>
                <a:ext cx="1285095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−1=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570" y="721194"/>
                <a:ext cx="1285095" cy="381258"/>
              </a:xfrm>
              <a:prstGeom prst="rect">
                <a:avLst/>
              </a:prstGeom>
              <a:blipFill>
                <a:blip r:embed="rId5"/>
                <a:stretch>
                  <a:fillRect l="-948" r="-1422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147333" y="1269518"/>
                <a:ext cx="2179186" cy="620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333" y="1269518"/>
                <a:ext cx="2179186" cy="620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493325" y="2057138"/>
                <a:ext cx="1487202" cy="56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325" y="2057138"/>
                <a:ext cx="1487202" cy="5684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740188" y="2792693"/>
                <a:ext cx="993477" cy="5488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188" y="2792693"/>
                <a:ext cx="993477" cy="5488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499930" y="3508564"/>
                <a:ext cx="1473993" cy="6347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930" y="3508564"/>
                <a:ext cx="1473993" cy="6347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623136" y="4310419"/>
                <a:ext cx="1227580" cy="607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136" y="4310419"/>
                <a:ext cx="1227580" cy="6072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646636" y="5084703"/>
                <a:ext cx="1180580" cy="503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636" y="5084703"/>
                <a:ext cx="1180580" cy="5034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052659" y="5755177"/>
                <a:ext cx="2519216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𝟐𝟎𝟕𝟖𝟕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659" y="5755177"/>
                <a:ext cx="2519216" cy="381258"/>
              </a:xfrm>
              <a:prstGeom prst="rect">
                <a:avLst/>
              </a:prstGeom>
              <a:blipFill>
                <a:blip r:embed="rId12"/>
                <a:stretch>
                  <a:fillRect l="-4358" t="-158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044468" y="3841520"/>
                <a:ext cx="1285095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468" y="3841520"/>
                <a:ext cx="1285095" cy="381258"/>
              </a:xfrm>
              <a:prstGeom prst="rect">
                <a:avLst/>
              </a:prstGeom>
              <a:blipFill>
                <a:blip r:embed="rId13"/>
                <a:stretch>
                  <a:fillRect l="-2370" t="-1587" r="-568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50845" y="911823"/>
                <a:ext cx="1472339" cy="60080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45" y="911823"/>
                <a:ext cx="1472339" cy="60080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/>
          <p:cNvCxnSpPr>
            <a:cxnSpLocks/>
          </p:cNvCxnSpPr>
          <p:nvPr/>
        </p:nvCxnSpPr>
        <p:spPr>
          <a:xfrm flipH="1">
            <a:off x="7486650" y="5405284"/>
            <a:ext cx="536473" cy="422256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83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5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Formula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3AAC46-2390-4638-A28A-DDFA15732147}"/>
              </a:ext>
            </a:extLst>
          </p:cNvPr>
          <p:cNvSpPr/>
          <p:nvPr/>
        </p:nvSpPr>
        <p:spPr>
          <a:xfrm>
            <a:off x="855406" y="1896285"/>
            <a:ext cx="2286000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EAE609-65BF-4DDE-9737-BAECDF35D961}"/>
              </a:ext>
            </a:extLst>
          </p:cNvPr>
          <p:cNvCxnSpPr>
            <a:cxnSpLocks/>
          </p:cNvCxnSpPr>
          <p:nvPr/>
        </p:nvCxnSpPr>
        <p:spPr>
          <a:xfrm flipV="1">
            <a:off x="1998406" y="1210485"/>
            <a:ext cx="0" cy="365760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CFA7BB-84B1-489C-9CCD-DAF3F9007C85}"/>
              </a:ext>
            </a:extLst>
          </p:cNvPr>
          <p:cNvCxnSpPr>
            <a:cxnSpLocks/>
          </p:cNvCxnSpPr>
          <p:nvPr/>
        </p:nvCxnSpPr>
        <p:spPr>
          <a:xfrm flipH="1">
            <a:off x="169606" y="3039285"/>
            <a:ext cx="365760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940F8ED7-F43E-46E5-8C40-E91B17840F17}"/>
              </a:ext>
            </a:extLst>
          </p:cNvPr>
          <p:cNvSpPr/>
          <p:nvPr/>
        </p:nvSpPr>
        <p:spPr>
          <a:xfrm>
            <a:off x="855406" y="1896285"/>
            <a:ext cx="2286000" cy="2286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4FEB30F-DDF9-4140-A835-1666DDE3DB95}"/>
              </a:ext>
            </a:extLst>
          </p:cNvPr>
          <p:cNvCxnSpPr>
            <a:cxnSpLocks/>
          </p:cNvCxnSpPr>
          <p:nvPr/>
        </p:nvCxnSpPr>
        <p:spPr>
          <a:xfrm flipV="1">
            <a:off x="1998406" y="2039810"/>
            <a:ext cx="539622" cy="9994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380A6EA8-8A2D-4144-A868-42F9ACAAFF11}"/>
              </a:ext>
            </a:extLst>
          </p:cNvPr>
          <p:cNvSpPr/>
          <p:nvPr/>
        </p:nvSpPr>
        <p:spPr>
          <a:xfrm rot="892741">
            <a:off x="1856888" y="2688750"/>
            <a:ext cx="553523" cy="480404"/>
          </a:xfrm>
          <a:prstGeom prst="arc">
            <a:avLst>
              <a:gd name="adj1" fmla="val 16200000"/>
              <a:gd name="adj2" fmla="val 458689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4E0AAA-5B5D-4CAD-A971-F41A378C3A1F}"/>
                  </a:ext>
                </a:extLst>
              </p:cNvPr>
              <p:cNvSpPr txBox="1"/>
              <p:nvPr/>
            </p:nvSpPr>
            <p:spPr>
              <a:xfrm>
                <a:off x="2041710" y="2708001"/>
                <a:ext cx="31561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4E0AAA-5B5D-4CAD-A971-F41A378C3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710" y="2708001"/>
                <a:ext cx="315614" cy="400110"/>
              </a:xfrm>
              <a:prstGeom prst="rect">
                <a:avLst/>
              </a:prstGeom>
              <a:blipFill>
                <a:blip r:embed="rId3"/>
                <a:stretch>
                  <a:fillRect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39B5ECE6-8908-4FF1-9CBF-71EB643F3972}"/>
              </a:ext>
            </a:extLst>
          </p:cNvPr>
          <p:cNvSpPr txBox="1"/>
          <p:nvPr/>
        </p:nvSpPr>
        <p:spPr>
          <a:xfrm rot="17864442">
            <a:off x="2061710" y="2082526"/>
            <a:ext cx="360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30DFEEC-BEED-4839-99B2-5A721BA8E89E}"/>
              </a:ext>
            </a:extLst>
          </p:cNvPr>
          <p:cNvSpPr/>
          <p:nvPr/>
        </p:nvSpPr>
        <p:spPr>
          <a:xfrm>
            <a:off x="2458945" y="1970984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E228A4-1AC3-4A08-8435-2687A52EDE76}"/>
                  </a:ext>
                </a:extLst>
              </p:cNvPr>
              <p:cNvSpPr txBox="1"/>
              <p:nvPr/>
            </p:nvSpPr>
            <p:spPr>
              <a:xfrm>
                <a:off x="2757122" y="1670232"/>
                <a:ext cx="203292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E228A4-1AC3-4A08-8435-2687A52ED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122" y="1670232"/>
                <a:ext cx="2032928" cy="307777"/>
              </a:xfrm>
              <a:prstGeom prst="rect">
                <a:avLst/>
              </a:prstGeom>
              <a:blipFill>
                <a:blip r:embed="rId4"/>
                <a:stretch>
                  <a:fillRect l="-1198" r="-2096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D7B272F-48F8-4B9C-ABCC-B018D970A423}"/>
              </a:ext>
            </a:extLst>
          </p:cNvPr>
          <p:cNvCxnSpPr>
            <a:cxnSpLocks/>
            <a:stCxn id="27" idx="4"/>
          </p:cNvCxnSpPr>
          <p:nvPr/>
        </p:nvCxnSpPr>
        <p:spPr>
          <a:xfrm>
            <a:off x="2527525" y="2108144"/>
            <a:ext cx="9557" cy="93114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D41585-CFF1-4D66-9B30-D8046ECEEA0C}"/>
                  </a:ext>
                </a:extLst>
              </p:cNvPr>
              <p:cNvSpPr txBox="1"/>
              <p:nvPr/>
            </p:nvSpPr>
            <p:spPr>
              <a:xfrm>
                <a:off x="700290" y="4935895"/>
                <a:ext cx="2441116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D41585-CFF1-4D66-9B30-D8046ECEE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90" y="4935895"/>
                <a:ext cx="2441116" cy="5843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11FC6B8-AA7A-427B-ABF0-6EF382DDEA1A}"/>
                  </a:ext>
                </a:extLst>
              </p:cNvPr>
              <p:cNvSpPr txBox="1"/>
              <p:nvPr/>
            </p:nvSpPr>
            <p:spPr>
              <a:xfrm>
                <a:off x="700290" y="5730926"/>
                <a:ext cx="3053144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𝑖𝑧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11FC6B8-AA7A-427B-ABF0-6EF382DDE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90" y="5730926"/>
                <a:ext cx="3053144" cy="584391"/>
              </a:xfrm>
              <a:prstGeom prst="rect">
                <a:avLst/>
              </a:prstGeom>
              <a:blipFill>
                <a:blip r:embed="rId6"/>
                <a:stretch>
                  <a:fillRect l="-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BA0E1E-2CBF-48DC-BB68-159CA1538D64}"/>
                  </a:ext>
                </a:extLst>
              </p:cNvPr>
              <p:cNvSpPr txBox="1"/>
              <p:nvPr/>
            </p:nvSpPr>
            <p:spPr>
              <a:xfrm>
                <a:off x="4306673" y="4919288"/>
                <a:ext cx="2657779" cy="617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BA0E1E-2CBF-48DC-BB68-159CA1538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673" y="4919288"/>
                <a:ext cx="2657779" cy="6176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463D10-3E1C-40A8-8E71-D2A2B4F43048}"/>
                  </a:ext>
                </a:extLst>
              </p:cNvPr>
              <p:cNvSpPr txBox="1"/>
              <p:nvPr/>
            </p:nvSpPr>
            <p:spPr>
              <a:xfrm>
                <a:off x="4306673" y="5714319"/>
                <a:ext cx="4098366" cy="617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463D10-3E1C-40A8-8E71-D2A2B4F43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673" y="5714319"/>
                <a:ext cx="4098366" cy="6176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431669-31EF-445A-AB04-037E64648951}"/>
                  </a:ext>
                </a:extLst>
              </p:cNvPr>
              <p:cNvSpPr txBox="1"/>
              <p:nvPr/>
            </p:nvSpPr>
            <p:spPr>
              <a:xfrm>
                <a:off x="5631567" y="1632622"/>
                <a:ext cx="1917289" cy="6767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431669-31EF-445A-AB04-037E64648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567" y="1632622"/>
                <a:ext cx="1917289" cy="6767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6F1CA6C-D1BA-44B3-8DEC-AB17CEF76AF3}"/>
                  </a:ext>
                </a:extLst>
              </p:cNvPr>
              <p:cNvSpPr txBox="1"/>
              <p:nvPr/>
            </p:nvSpPr>
            <p:spPr>
              <a:xfrm>
                <a:off x="5799295" y="3678537"/>
                <a:ext cx="2692597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6F1CA6C-D1BA-44B3-8DEC-AB17CEF76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295" y="3678537"/>
                <a:ext cx="2692597" cy="385555"/>
              </a:xfrm>
              <a:prstGeom prst="rect">
                <a:avLst/>
              </a:prstGeom>
              <a:blipFill>
                <a:blip r:embed="rId10"/>
                <a:stretch>
                  <a:fillRect l="-2715" t="-1563" r="-226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A58FBB-9491-41F6-827E-0863A3A2AE52}"/>
                  </a:ext>
                </a:extLst>
              </p:cNvPr>
              <p:cNvSpPr txBox="1"/>
              <p:nvPr/>
            </p:nvSpPr>
            <p:spPr>
              <a:xfrm>
                <a:off x="5631567" y="2511165"/>
                <a:ext cx="2308122" cy="709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A58FBB-9491-41F6-827E-0863A3A2A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567" y="2511165"/>
                <a:ext cx="2308122" cy="70993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8035273B-F07F-4C37-8C6A-798FBBE1483F}"/>
              </a:ext>
            </a:extLst>
          </p:cNvPr>
          <p:cNvSpPr/>
          <p:nvPr/>
        </p:nvSpPr>
        <p:spPr>
          <a:xfrm>
            <a:off x="840658" y="5760053"/>
            <a:ext cx="169607" cy="257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198885C-19CF-4197-87FC-0ED09FF541D4}"/>
              </a:ext>
            </a:extLst>
          </p:cNvPr>
          <p:cNvSpPr/>
          <p:nvPr/>
        </p:nvSpPr>
        <p:spPr>
          <a:xfrm>
            <a:off x="3411793" y="5949323"/>
            <a:ext cx="169607" cy="257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D8454FB9-FB4B-43D3-9A9A-EBBB7D6B9411}"/>
              </a:ext>
            </a:extLst>
          </p:cNvPr>
          <p:cNvCxnSpPr>
            <a:cxnSpLocks/>
            <a:stCxn id="44" idx="0"/>
            <a:endCxn id="45" idx="0"/>
          </p:cNvCxnSpPr>
          <p:nvPr/>
        </p:nvCxnSpPr>
        <p:spPr>
          <a:xfrm rot="16200000" flipH="1">
            <a:off x="2116394" y="4569121"/>
            <a:ext cx="189270" cy="2571135"/>
          </a:xfrm>
          <a:prstGeom prst="bentConnector3">
            <a:avLst>
              <a:gd name="adj1" fmla="val -81819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1D3CC111-58D4-487C-A8BD-044560694DA3}"/>
              </a:ext>
            </a:extLst>
          </p:cNvPr>
          <p:cNvSpPr/>
          <p:nvPr/>
        </p:nvSpPr>
        <p:spPr>
          <a:xfrm>
            <a:off x="6163076" y="1797370"/>
            <a:ext cx="355711" cy="310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4B45A29-DFDD-454C-A9D0-C12C87B09E8F}"/>
              </a:ext>
            </a:extLst>
          </p:cNvPr>
          <p:cNvSpPr/>
          <p:nvPr/>
        </p:nvSpPr>
        <p:spPr>
          <a:xfrm>
            <a:off x="6851193" y="1848988"/>
            <a:ext cx="355711" cy="315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7D7F3940-F081-482B-B44D-1978B5775DF8}"/>
              </a:ext>
            </a:extLst>
          </p:cNvPr>
          <p:cNvCxnSpPr>
            <a:cxnSpLocks/>
            <a:stCxn id="50" idx="0"/>
            <a:endCxn id="51" idx="0"/>
          </p:cNvCxnSpPr>
          <p:nvPr/>
        </p:nvCxnSpPr>
        <p:spPr>
          <a:xfrm rot="16200000" flipH="1">
            <a:off x="6659181" y="1479121"/>
            <a:ext cx="51618" cy="688117"/>
          </a:xfrm>
          <a:prstGeom prst="bentConnector3">
            <a:avLst>
              <a:gd name="adj1" fmla="val -442869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BCE9B3DC-97E1-4C0C-8111-9738BA9F6255}"/>
              </a:ext>
            </a:extLst>
          </p:cNvPr>
          <p:cNvSpPr/>
          <p:nvPr/>
        </p:nvSpPr>
        <p:spPr>
          <a:xfrm>
            <a:off x="4572000" y="5760053"/>
            <a:ext cx="169607" cy="257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FEA60D-2685-4B5B-926A-B7391F5D2200}"/>
              </a:ext>
            </a:extLst>
          </p:cNvPr>
          <p:cNvSpPr/>
          <p:nvPr/>
        </p:nvSpPr>
        <p:spPr>
          <a:xfrm>
            <a:off x="7983795" y="5971445"/>
            <a:ext cx="169607" cy="257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0F7CD54E-01D3-4CAE-A5C7-DE79B527CCCD}"/>
              </a:ext>
            </a:extLst>
          </p:cNvPr>
          <p:cNvCxnSpPr>
            <a:cxnSpLocks/>
            <a:stCxn id="60" idx="0"/>
            <a:endCxn id="61" idx="0"/>
          </p:cNvCxnSpPr>
          <p:nvPr/>
        </p:nvCxnSpPr>
        <p:spPr>
          <a:xfrm rot="16200000" flipH="1">
            <a:off x="6257005" y="4159852"/>
            <a:ext cx="211392" cy="3411795"/>
          </a:xfrm>
          <a:prstGeom prst="bentConnector3">
            <a:avLst>
              <a:gd name="adj1" fmla="val -7674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2B86F6C7-3DC2-4A11-AF83-5E662DA109D1}"/>
              </a:ext>
            </a:extLst>
          </p:cNvPr>
          <p:cNvSpPr/>
          <p:nvPr/>
        </p:nvSpPr>
        <p:spPr>
          <a:xfrm>
            <a:off x="6295245" y="2736922"/>
            <a:ext cx="355711" cy="310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417E4D5-1A5E-499C-B654-63829BCFA922}"/>
              </a:ext>
            </a:extLst>
          </p:cNvPr>
          <p:cNvSpPr/>
          <p:nvPr/>
        </p:nvSpPr>
        <p:spPr>
          <a:xfrm>
            <a:off x="7020236" y="2810662"/>
            <a:ext cx="355711" cy="315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E3E6D1F4-E670-40B3-B9DF-8454F7C4A52C}"/>
              </a:ext>
            </a:extLst>
          </p:cNvPr>
          <p:cNvCxnSpPr>
            <a:cxnSpLocks/>
            <a:stCxn id="63" idx="0"/>
            <a:endCxn id="64" idx="0"/>
          </p:cNvCxnSpPr>
          <p:nvPr/>
        </p:nvCxnSpPr>
        <p:spPr>
          <a:xfrm rot="16200000" flipH="1">
            <a:off x="6798726" y="2411297"/>
            <a:ext cx="73740" cy="724991"/>
          </a:xfrm>
          <a:prstGeom prst="bentConnector3">
            <a:avLst>
              <a:gd name="adj1" fmla="val -31000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0D059F64-5ABE-44E2-A496-CC71624BF61B}"/>
              </a:ext>
            </a:extLst>
          </p:cNvPr>
          <p:cNvSpPr/>
          <p:nvPr/>
        </p:nvSpPr>
        <p:spPr>
          <a:xfrm>
            <a:off x="5631567" y="3531401"/>
            <a:ext cx="2937246" cy="68038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77C69-1B7E-4212-BE4C-3EF8731C8203}"/>
              </a:ext>
            </a:extLst>
          </p:cNvPr>
          <p:cNvSpPr txBox="1"/>
          <p:nvPr/>
        </p:nvSpPr>
        <p:spPr>
          <a:xfrm>
            <a:off x="3776405" y="2854619"/>
            <a:ext cx="64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Re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A36DF9-7EF8-4529-868B-039CC6D850A7}"/>
              </a:ext>
            </a:extLst>
          </p:cNvPr>
          <p:cNvSpPr txBox="1"/>
          <p:nvPr/>
        </p:nvSpPr>
        <p:spPr>
          <a:xfrm>
            <a:off x="1677628" y="841153"/>
            <a:ext cx="64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Img</a:t>
            </a:r>
            <a:endParaRPr lang="en-US" i="1" dirty="0">
              <a:ln>
                <a:solidFill>
                  <a:srgbClr val="7030A0"/>
                </a:solidFill>
              </a:ln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5D7D9-9656-47CB-9CA4-CD60DBF092E3}"/>
              </a:ext>
            </a:extLst>
          </p:cNvPr>
          <p:cNvSpPr txBox="1"/>
          <p:nvPr/>
        </p:nvSpPr>
        <p:spPr>
          <a:xfrm>
            <a:off x="6080023" y="4263687"/>
            <a:ext cx="2040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Euler’s Formula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1C40A99-857F-4CB5-9C09-3A76EE930DB6}"/>
              </a:ext>
            </a:extLst>
          </p:cNvPr>
          <p:cNvCxnSpPr/>
          <p:nvPr/>
        </p:nvCxnSpPr>
        <p:spPr>
          <a:xfrm>
            <a:off x="3267626" y="2008825"/>
            <a:ext cx="1430594" cy="976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30F732C-962B-4A5A-8458-3AF0860FC7E9}"/>
              </a:ext>
            </a:extLst>
          </p:cNvPr>
          <p:cNvCxnSpPr/>
          <p:nvPr/>
        </p:nvCxnSpPr>
        <p:spPr>
          <a:xfrm>
            <a:off x="1567016" y="6223849"/>
            <a:ext cx="1430594" cy="976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458D482-9622-4289-A63C-8348291038F8}"/>
              </a:ext>
            </a:extLst>
          </p:cNvPr>
          <p:cNvCxnSpPr/>
          <p:nvPr/>
        </p:nvCxnSpPr>
        <p:spPr>
          <a:xfrm>
            <a:off x="5405002" y="6233618"/>
            <a:ext cx="1430594" cy="976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59FB648-364A-427B-ACBA-884BC53D05DB}"/>
              </a:ext>
            </a:extLst>
          </p:cNvPr>
          <p:cNvSpPr txBox="1"/>
          <p:nvPr/>
        </p:nvSpPr>
        <p:spPr>
          <a:xfrm>
            <a:off x="6964452" y="891473"/>
            <a:ext cx="1215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Use the chain rule!</a:t>
            </a:r>
          </a:p>
        </p:txBody>
      </p:sp>
    </p:spTree>
    <p:extLst>
      <p:ext uri="{BB962C8B-B14F-4D97-AF65-F5344CB8AC3E}">
        <p14:creationId xmlns:p14="http://schemas.microsoft.com/office/powerpoint/2010/main" val="321728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5" grpId="0"/>
      <p:bldP spid="36" grpId="0"/>
      <p:bldP spid="37" grpId="0"/>
      <p:bldP spid="38" grpId="0"/>
      <p:bldP spid="40" grpId="0"/>
      <p:bldP spid="41" grpId="0"/>
      <p:bldP spid="66" grpId="0" animBg="1"/>
      <p:bldP spid="3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28E13B-99F1-471A-8262-1E2BE6F998EF}"/>
                  </a:ext>
                </a:extLst>
              </p:cNvPr>
              <p:cNvSpPr txBox="1"/>
              <p:nvPr/>
            </p:nvSpPr>
            <p:spPr>
              <a:xfrm>
                <a:off x="4818422" y="1621101"/>
                <a:ext cx="3696928" cy="672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28E13B-99F1-471A-8262-1E2BE6F99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422" y="1621101"/>
                <a:ext cx="3696928" cy="672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Euler's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996880-625B-48EC-9A4F-11CBE062C5A6}"/>
                  </a:ext>
                </a:extLst>
              </p:cNvPr>
              <p:cNvSpPr txBox="1"/>
              <p:nvPr/>
            </p:nvSpPr>
            <p:spPr>
              <a:xfrm>
                <a:off x="628650" y="1621100"/>
                <a:ext cx="3696928" cy="672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996880-625B-48EC-9A4F-11CBE062C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21100"/>
                <a:ext cx="3696928" cy="672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BAEDAD-8EB0-4B37-82D1-A5E07F11DF90}"/>
                  </a:ext>
                </a:extLst>
              </p:cNvPr>
              <p:cNvSpPr txBox="1"/>
              <p:nvPr/>
            </p:nvSpPr>
            <p:spPr>
              <a:xfrm>
                <a:off x="2174774" y="2536811"/>
                <a:ext cx="4794453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BAEDAD-8EB0-4B37-82D1-A5E07F11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774" y="2536811"/>
                <a:ext cx="4794453" cy="6521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9BAD45-53A6-4819-99CC-E83E18759442}"/>
                  </a:ext>
                </a:extLst>
              </p:cNvPr>
              <p:cNvSpPr txBox="1"/>
              <p:nvPr/>
            </p:nvSpPr>
            <p:spPr>
              <a:xfrm>
                <a:off x="1297550" y="3381153"/>
                <a:ext cx="6548900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9BAD45-53A6-4819-99CC-E83E18759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550" y="3381153"/>
                <a:ext cx="6548900" cy="6521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DE1947-39FA-49F1-8828-576679EB3040}"/>
                  </a:ext>
                </a:extLst>
              </p:cNvPr>
              <p:cNvSpPr txBox="1"/>
              <p:nvPr/>
            </p:nvSpPr>
            <p:spPr>
              <a:xfrm>
                <a:off x="1643524" y="4225495"/>
                <a:ext cx="5856953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+……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DE1947-39FA-49F1-8828-576679EB3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524" y="4225495"/>
                <a:ext cx="5856953" cy="6521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443019-7330-41A2-9436-20B1CCC5E806}"/>
                  </a:ext>
                </a:extLst>
              </p:cNvPr>
              <p:cNvSpPr txBox="1"/>
              <p:nvPr/>
            </p:nvSpPr>
            <p:spPr>
              <a:xfrm>
                <a:off x="1508329" y="5069838"/>
                <a:ext cx="6127342" cy="7242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6!</m:t>
                              </m:r>
                            </m:den>
                          </m:f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7!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443019-7330-41A2-9436-20B1CCC5E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329" y="5069838"/>
                <a:ext cx="6127342" cy="7242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91F8F4-0B7E-41E6-B50D-F8996C633941}"/>
                  </a:ext>
                </a:extLst>
              </p:cNvPr>
              <p:cNvSpPr txBox="1"/>
              <p:nvPr/>
            </p:nvSpPr>
            <p:spPr>
              <a:xfrm>
                <a:off x="3524021" y="5986316"/>
                <a:ext cx="2000163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91F8F4-0B7E-41E6-B50D-F8996C63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021" y="5986316"/>
                <a:ext cx="2000163" cy="285912"/>
              </a:xfrm>
              <a:prstGeom prst="rect">
                <a:avLst/>
              </a:prstGeom>
              <a:blipFill>
                <a:blip r:embed="rId10"/>
                <a:stretch>
                  <a:fillRect l="-1220" t="-4255" r="-91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E1DFA34-BC5E-4BA1-9B33-9DD3777A8E67}"/>
              </a:ext>
            </a:extLst>
          </p:cNvPr>
          <p:cNvSpPr/>
          <p:nvPr/>
        </p:nvSpPr>
        <p:spPr>
          <a:xfrm>
            <a:off x="3170903" y="5158326"/>
            <a:ext cx="162232" cy="167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0B5A98-F6F1-46D9-BE73-24CC872DCE50}"/>
              </a:ext>
            </a:extLst>
          </p:cNvPr>
          <p:cNvSpPr/>
          <p:nvPr/>
        </p:nvSpPr>
        <p:spPr>
          <a:xfrm>
            <a:off x="5658467" y="5159634"/>
            <a:ext cx="162232" cy="167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C418A8D-890F-46B4-BD75-3C4A209CD159}"/>
              </a:ext>
            </a:extLst>
          </p:cNvPr>
          <p:cNvCxnSpPr>
            <a:cxnSpLocks/>
            <a:stCxn id="11" idx="0"/>
            <a:endCxn id="3" idx="0"/>
          </p:cNvCxnSpPr>
          <p:nvPr/>
        </p:nvCxnSpPr>
        <p:spPr>
          <a:xfrm rot="16200000" flipH="1">
            <a:off x="1095953" y="3002261"/>
            <a:ext cx="3537226" cy="774905"/>
          </a:xfrm>
          <a:prstGeom prst="bentConnector5">
            <a:avLst>
              <a:gd name="adj1" fmla="val -6463"/>
              <a:gd name="adj2" fmla="val -261063"/>
              <a:gd name="adj3" fmla="val 9286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495717C-2117-4A32-A7CF-17CB54952AD3}"/>
              </a:ext>
            </a:extLst>
          </p:cNvPr>
          <p:cNvCxnSpPr>
            <a:cxnSpLocks/>
            <a:stCxn id="10" idx="0"/>
            <a:endCxn id="13" idx="0"/>
          </p:cNvCxnSpPr>
          <p:nvPr/>
        </p:nvCxnSpPr>
        <p:spPr>
          <a:xfrm rot="16200000" flipH="1" flipV="1">
            <a:off x="4433968" y="2926715"/>
            <a:ext cx="3538533" cy="927303"/>
          </a:xfrm>
          <a:prstGeom prst="bentConnector5">
            <a:avLst>
              <a:gd name="adj1" fmla="val -6460"/>
              <a:gd name="adj2" fmla="val -223990"/>
              <a:gd name="adj3" fmla="val 9347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81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2" grpId="0"/>
      <p:bldP spid="14" grpId="0"/>
      <p:bldP spid="15" grpId="0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4A83C9-3683-4F3E-AF2A-0BDE1D3C2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106" y="1854576"/>
            <a:ext cx="7151788" cy="45582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20A5E7-0DBB-95FA-EB35-1C1598C6D462}"/>
              </a:ext>
            </a:extLst>
          </p:cNvPr>
          <p:cNvSpPr/>
          <p:nvPr/>
        </p:nvSpPr>
        <p:spPr>
          <a:xfrm>
            <a:off x="3874760" y="1837053"/>
            <a:ext cx="3852670" cy="4519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6801B6-B3C9-4B06-8DE8-750B2F3D9A63}"/>
                  </a:ext>
                </a:extLst>
              </p:cNvPr>
              <p:cNvSpPr txBox="1"/>
              <p:nvPr/>
            </p:nvSpPr>
            <p:spPr>
              <a:xfrm>
                <a:off x="2356977" y="1371600"/>
                <a:ext cx="4430046" cy="41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</a:rPr>
                  <a:t>The difference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>
                    <a:solidFill>
                      <a:srgbClr val="FF0000"/>
                    </a:solidFill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𝒊𝒙</m:t>
                        </m:r>
                      </m:sup>
                    </m:sSup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6801B6-B3C9-4B06-8DE8-750B2F3D9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977" y="1371600"/>
                <a:ext cx="4430046" cy="410112"/>
              </a:xfrm>
              <a:prstGeom prst="rect">
                <a:avLst/>
              </a:prstGeom>
              <a:blipFill>
                <a:blip r:embed="rId4"/>
                <a:stretch>
                  <a:fillRect t="-4478" b="-26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DC1308-983D-4F45-B2F5-0535F7A8F028}"/>
                  </a:ext>
                </a:extLst>
              </p:cNvPr>
              <p:cNvSpPr txBox="1"/>
              <p:nvPr/>
            </p:nvSpPr>
            <p:spPr>
              <a:xfrm>
                <a:off x="5383161" y="2475055"/>
                <a:ext cx="5501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DC1308-983D-4F45-B2F5-0535F7A8F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161" y="2475055"/>
                <a:ext cx="55015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E14F42-86B5-4996-AE84-0BF7791EFAD6}"/>
                  </a:ext>
                </a:extLst>
              </p:cNvPr>
              <p:cNvSpPr txBox="1"/>
              <p:nvPr/>
            </p:nvSpPr>
            <p:spPr>
              <a:xfrm>
                <a:off x="5383161" y="4662732"/>
                <a:ext cx="5196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E14F42-86B5-4996-AE84-0BF7791E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161" y="4662732"/>
                <a:ext cx="51969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01C4F1F-C9BB-4848-A60C-FDD732A45FDA}"/>
              </a:ext>
            </a:extLst>
          </p:cNvPr>
          <p:cNvSpPr txBox="1"/>
          <p:nvPr/>
        </p:nvSpPr>
        <p:spPr>
          <a:xfrm>
            <a:off x="7329949" y="1909917"/>
            <a:ext cx="1437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Complex exponentials </a:t>
            </a:r>
            <a:r>
              <a:rPr lang="en-US" b="1" i="1" dirty="0">
                <a:solidFill>
                  <a:srgbClr val="7030A0"/>
                </a:solidFill>
              </a:rPr>
              <a:t>wave</a:t>
            </a:r>
            <a:r>
              <a:rPr lang="en-US" b="1" dirty="0">
                <a:solidFill>
                  <a:srgbClr val="7030A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7823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8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87D17F-2656-DB52-C194-A60C7AE73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65" y="1486648"/>
            <a:ext cx="2657143" cy="25263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E36F5B6-ACBF-43D3-9DDA-B5726CCD5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77" y="5110450"/>
            <a:ext cx="5695238" cy="15523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46E3655-E05E-4154-B048-8CBB3FEC9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74" y="4184289"/>
            <a:ext cx="4081335" cy="8043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3030293" y="2481349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964124" y="4157296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4272448" y="4501222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4739902" y="4678850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2760437" y="2666015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B1ADCA4-0FC1-4765-8F65-E5575F6D35DD}"/>
              </a:ext>
            </a:extLst>
          </p:cNvPr>
          <p:cNvGrpSpPr/>
          <p:nvPr/>
        </p:nvGrpSpPr>
        <p:grpSpPr>
          <a:xfrm>
            <a:off x="4094515" y="5368388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72D305A-7FE1-4A35-9762-43A45CB9796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AA23107-FB61-4A1D-8267-DDFD4A7BC8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9F4C2BF-EE5E-4466-9D18-FCDDBB004EFE}"/>
              </a:ext>
            </a:extLst>
          </p:cNvPr>
          <p:cNvGrpSpPr/>
          <p:nvPr/>
        </p:nvGrpSpPr>
        <p:grpSpPr>
          <a:xfrm>
            <a:off x="3434539" y="5538687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BD6389B-E929-492E-A683-C10DEC9CF66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976945B0-C41F-4E1B-918D-DD34293924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6A4319-D86E-46D2-9BC9-22614F4DB410}"/>
              </a:ext>
            </a:extLst>
          </p:cNvPr>
          <p:cNvGrpSpPr/>
          <p:nvPr/>
        </p:nvGrpSpPr>
        <p:grpSpPr>
          <a:xfrm>
            <a:off x="2633021" y="5048367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9326BB8-1CEF-4897-B168-67D46F579A9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F85C4A-3857-45C9-8E46-C867DDEA4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98F9690F-5FB8-4AA7-B664-64EFFAE2070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euler_formula.ipynb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0829001-8E17-4143-9B22-35E59C0F197A}"/>
              </a:ext>
            </a:extLst>
          </p:cNvPr>
          <p:cNvGrpSpPr/>
          <p:nvPr/>
        </p:nvGrpSpPr>
        <p:grpSpPr>
          <a:xfrm>
            <a:off x="3000322" y="5865930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7B79CC6-A018-4500-8BA3-CC48CF493F9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77FFE9C-57A4-4FAA-8492-DAFF16ED66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00D83E4-2177-4B95-B77B-053A53A148CA}"/>
              </a:ext>
            </a:extLst>
          </p:cNvPr>
          <p:cNvGrpSpPr/>
          <p:nvPr/>
        </p:nvGrpSpPr>
        <p:grpSpPr>
          <a:xfrm>
            <a:off x="6364111" y="6346168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66C5F4A-54FB-4BEA-9F07-EE119AA9B89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BB984C8-3E9A-45E7-A59E-B0A80D788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13F2AE9-7C49-43F0-A4C6-6FF4B0858079}"/>
              </a:ext>
            </a:extLst>
          </p:cNvPr>
          <p:cNvSpPr/>
          <p:nvPr/>
        </p:nvSpPr>
        <p:spPr>
          <a:xfrm>
            <a:off x="1873770" y="6123772"/>
            <a:ext cx="532151" cy="184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E0186F3-27AF-43C4-9B10-BC210F1179C4}"/>
                  </a:ext>
                </a:extLst>
              </p:cNvPr>
              <p:cNvSpPr txBox="1"/>
              <p:nvPr/>
            </p:nvSpPr>
            <p:spPr>
              <a:xfrm>
                <a:off x="5361067" y="4458327"/>
                <a:ext cx="16813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E0186F3-27AF-43C4-9B10-BC210F117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067" y="4458327"/>
                <a:ext cx="168131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374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6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46F036-0179-4C53-896C-0F78FAF69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535" y="1317032"/>
            <a:ext cx="5181230" cy="53351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041985" y="1520591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3809971" y="1673472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4016849" y="1818338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3862548" y="2265018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3263087" y="2689094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B1ADCA4-0FC1-4765-8F65-E5575F6D35DD}"/>
              </a:ext>
            </a:extLst>
          </p:cNvPr>
          <p:cNvGrpSpPr/>
          <p:nvPr/>
        </p:nvGrpSpPr>
        <p:grpSpPr>
          <a:xfrm>
            <a:off x="4098423" y="4592908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72D305A-7FE1-4A35-9762-43A45CB9796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AA23107-FB61-4A1D-8267-DDFD4A7BC8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9F4C2BF-EE5E-4466-9D18-FCDDBB004EFE}"/>
              </a:ext>
            </a:extLst>
          </p:cNvPr>
          <p:cNvGrpSpPr/>
          <p:nvPr/>
        </p:nvGrpSpPr>
        <p:grpSpPr>
          <a:xfrm>
            <a:off x="4140001" y="5699367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BD6389B-E929-492E-A683-C10DEC9CF66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976945B0-C41F-4E1B-918D-DD34293924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6A4319-D86E-46D2-9BC9-22614F4DB410}"/>
              </a:ext>
            </a:extLst>
          </p:cNvPr>
          <p:cNvGrpSpPr/>
          <p:nvPr/>
        </p:nvGrpSpPr>
        <p:grpSpPr>
          <a:xfrm>
            <a:off x="4037608" y="3390289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9326BB8-1CEF-4897-B168-67D46F579A9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F85C4A-3857-45C9-8E46-C867DDEA4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98F9690F-5FB8-4AA7-B664-64EFFAE2070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euler_formula.ipynb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3F2AE9-7C49-43F0-A4C6-6FF4B0858079}"/>
              </a:ext>
            </a:extLst>
          </p:cNvPr>
          <p:cNvSpPr/>
          <p:nvPr/>
        </p:nvSpPr>
        <p:spPr>
          <a:xfrm>
            <a:off x="2229484" y="2657291"/>
            <a:ext cx="892424" cy="1404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AF11DCF-F98A-4CCA-9470-34EF4A2475F3}"/>
              </a:ext>
            </a:extLst>
          </p:cNvPr>
          <p:cNvGrpSpPr/>
          <p:nvPr/>
        </p:nvGrpSpPr>
        <p:grpSpPr>
          <a:xfrm>
            <a:off x="5317506" y="1396473"/>
            <a:ext cx="2763079" cy="923330"/>
            <a:chOff x="255607" y="4733522"/>
            <a:chExt cx="2763079" cy="92333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B2F70C0-7674-4FE4-B631-B6D32C2C39E1}"/>
                </a:ext>
              </a:extLst>
            </p:cNvPr>
            <p:cNvSpPr txBox="1"/>
            <p:nvPr/>
          </p:nvSpPr>
          <p:spPr>
            <a:xfrm>
              <a:off x="837954" y="4733522"/>
              <a:ext cx="218073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Convert complex exponential to Argand coordinates</a:t>
              </a: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9CA9343-9A71-47AE-AE7E-467C0D592AE5}"/>
                </a:ext>
              </a:extLst>
            </p:cNvPr>
            <p:cNvSpPr/>
            <p:nvPr/>
          </p:nvSpPr>
          <p:spPr>
            <a:xfrm rot="10800000">
              <a:off x="255607" y="5084765"/>
              <a:ext cx="790629" cy="22084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206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8DD653E-897A-4548-A332-DD4193674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22" y="1522152"/>
            <a:ext cx="7385231" cy="39084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3341220" y="1485242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611175" y="1890304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2791873" y="2081424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4750304" y="2273799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5556102" y="2483638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B1ADCA4-0FC1-4765-8F65-E5575F6D35DD}"/>
              </a:ext>
            </a:extLst>
          </p:cNvPr>
          <p:cNvGrpSpPr/>
          <p:nvPr/>
        </p:nvGrpSpPr>
        <p:grpSpPr>
          <a:xfrm>
            <a:off x="4069421" y="3054092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72D305A-7FE1-4A35-9762-43A45CB9796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AA23107-FB61-4A1D-8267-DDFD4A7BC8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9F4C2BF-EE5E-4466-9D18-FCDDBB004EFE}"/>
              </a:ext>
            </a:extLst>
          </p:cNvPr>
          <p:cNvGrpSpPr/>
          <p:nvPr/>
        </p:nvGrpSpPr>
        <p:grpSpPr>
          <a:xfrm>
            <a:off x="3130471" y="3676813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BD6389B-E929-492E-A683-C10DEC9CF66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976945B0-C41F-4E1B-918D-DD34293924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6A4319-D86E-46D2-9BC9-22614F4DB410}"/>
              </a:ext>
            </a:extLst>
          </p:cNvPr>
          <p:cNvGrpSpPr/>
          <p:nvPr/>
        </p:nvGrpSpPr>
        <p:grpSpPr>
          <a:xfrm>
            <a:off x="4366846" y="2684760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9326BB8-1CEF-4897-B168-67D46F579A9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F85C4A-3857-45C9-8E46-C867DDEA4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98F9690F-5FB8-4AA7-B664-64EFFAE2070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euler_formula.ipynb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0829001-8E17-4143-9B22-35E59C0F197A}"/>
              </a:ext>
            </a:extLst>
          </p:cNvPr>
          <p:cNvGrpSpPr/>
          <p:nvPr/>
        </p:nvGrpSpPr>
        <p:grpSpPr>
          <a:xfrm>
            <a:off x="6038994" y="4053640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7B79CC6-A018-4500-8BA3-CC48CF493F9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77FFE9C-57A4-4FAA-8492-DAFF16ED66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00D83E4-2177-4B95-B77B-053A53A148CA}"/>
              </a:ext>
            </a:extLst>
          </p:cNvPr>
          <p:cNvGrpSpPr/>
          <p:nvPr/>
        </p:nvGrpSpPr>
        <p:grpSpPr>
          <a:xfrm>
            <a:off x="2496648" y="4260791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66C5F4A-54FB-4BEA-9F07-EE119AA9B89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BB984C8-3E9A-45E7-A59E-B0A80D788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13F2AE9-7C49-43F0-A4C6-6FF4B0858079}"/>
              </a:ext>
            </a:extLst>
          </p:cNvPr>
          <p:cNvSpPr/>
          <p:nvPr/>
        </p:nvSpPr>
        <p:spPr>
          <a:xfrm>
            <a:off x="1626433" y="4572290"/>
            <a:ext cx="1504038" cy="184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6B8BFF2-210C-423A-A6CF-A60D811E25E7}"/>
              </a:ext>
            </a:extLst>
          </p:cNvPr>
          <p:cNvGrpSpPr/>
          <p:nvPr/>
        </p:nvGrpSpPr>
        <p:grpSpPr>
          <a:xfrm>
            <a:off x="5986376" y="1996800"/>
            <a:ext cx="2868547" cy="923330"/>
            <a:chOff x="5681719" y="1295427"/>
            <a:chExt cx="2868547" cy="92333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6976310-0AAB-4501-8596-B3EA1CA013FC}"/>
                </a:ext>
              </a:extLst>
            </p:cNvPr>
            <p:cNvSpPr txBox="1"/>
            <p:nvPr/>
          </p:nvSpPr>
          <p:spPr>
            <a:xfrm>
              <a:off x="6369534" y="1295427"/>
              <a:ext cx="218073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Convert Argand coordinates to complex exponential </a:t>
              </a:r>
            </a:p>
          </p:txBody>
        </p:sp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60DAA5CD-B5FA-4CDA-BC6C-886F47F85B1A}"/>
                </a:ext>
              </a:extLst>
            </p:cNvPr>
            <p:cNvSpPr/>
            <p:nvPr/>
          </p:nvSpPr>
          <p:spPr>
            <a:xfrm rot="10800000">
              <a:off x="5681719" y="1646670"/>
              <a:ext cx="790629" cy="22084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329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7CB1AA3-CBFB-008F-D984-11E18AC6F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123" y="1510298"/>
            <a:ext cx="5132720" cy="48856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 </a:t>
            </a:r>
            <a:r>
              <a:rPr lang="en-US" sz="3200" dirty="0">
                <a:latin typeface="+mn-lt"/>
              </a:rPr>
              <a:t>euler_formula.ipynb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Speech Bubble: Rectangle with Corners Rounded 18">
                <a:extLst>
                  <a:ext uri="{FF2B5EF4-FFF2-40B4-BE49-F238E27FC236}">
                    <a16:creationId xmlns:a16="http://schemas.microsoft.com/office/drawing/2014/main" id="{987D89E4-D51A-4CA3-8BC2-4CCC7886E5EF}"/>
                  </a:ext>
                </a:extLst>
              </p:cNvPr>
              <p:cNvSpPr/>
              <p:nvPr/>
            </p:nvSpPr>
            <p:spPr>
              <a:xfrm>
                <a:off x="2496830" y="2046785"/>
                <a:ext cx="2075170" cy="633816"/>
              </a:xfrm>
              <a:prstGeom prst="wedgeRoundRectCallout">
                <a:avLst>
                  <a:gd name="adj1" fmla="val 74066"/>
                  <a:gd name="adj2" fmla="val 17835"/>
                  <a:gd name="adj3" fmla="val 1666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is just a limitless rising curve</a:t>
                </a:r>
              </a:p>
            </p:txBody>
          </p:sp>
        </mc:Choice>
        <mc:Fallback>
          <p:sp>
            <p:nvSpPr>
              <p:cNvPr id="19" name="Speech Bubble: Rectangle with Corners Rounded 18">
                <a:extLst>
                  <a:ext uri="{FF2B5EF4-FFF2-40B4-BE49-F238E27FC236}">
                    <a16:creationId xmlns:a16="http://schemas.microsoft.com/office/drawing/2014/main" id="{987D89E4-D51A-4CA3-8BC2-4CCC7886E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830" y="2046785"/>
                <a:ext cx="2075170" cy="633816"/>
              </a:xfrm>
              <a:prstGeom prst="wedgeRoundRectCallout">
                <a:avLst>
                  <a:gd name="adj1" fmla="val 74066"/>
                  <a:gd name="adj2" fmla="val 17835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Speech Bubble: Rectangle with Corners Rounded 19">
                <a:extLst>
                  <a:ext uri="{FF2B5EF4-FFF2-40B4-BE49-F238E27FC236}">
                    <a16:creationId xmlns:a16="http://schemas.microsoft.com/office/drawing/2014/main" id="{140A318F-5347-4D8B-9F19-4BE15CC30461}"/>
                  </a:ext>
                </a:extLst>
              </p:cNvPr>
              <p:cNvSpPr/>
              <p:nvPr/>
            </p:nvSpPr>
            <p:spPr>
              <a:xfrm>
                <a:off x="6007126" y="4532825"/>
                <a:ext cx="1990126" cy="862941"/>
              </a:xfrm>
              <a:prstGeom prst="wedgeRoundRectCallout">
                <a:avLst>
                  <a:gd name="adj1" fmla="val -75591"/>
                  <a:gd name="adj2" fmla="val -46108"/>
                  <a:gd name="adj3" fmla="val 1666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𝑖𝑥</m:t>
                        </m:r>
                      </m:sup>
                    </m:sSup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keeps looping, forever locked in a unit circle</a:t>
                </a:r>
              </a:p>
            </p:txBody>
          </p:sp>
        </mc:Choice>
        <mc:Fallback>
          <p:sp>
            <p:nvSpPr>
              <p:cNvPr id="20" name="Speech Bubble: Rectangle with Corners Rounded 19">
                <a:extLst>
                  <a:ext uri="{FF2B5EF4-FFF2-40B4-BE49-F238E27FC236}">
                    <a16:creationId xmlns:a16="http://schemas.microsoft.com/office/drawing/2014/main" id="{140A318F-5347-4D8B-9F19-4BE15CC304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126" y="4532825"/>
                <a:ext cx="1990126" cy="862941"/>
              </a:xfrm>
              <a:prstGeom prst="wedgeRoundRectCallout">
                <a:avLst>
                  <a:gd name="adj1" fmla="val -75591"/>
                  <a:gd name="adj2" fmla="val -46108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6F1951-5910-4F0C-A2F5-850264776A66}"/>
                  </a:ext>
                </a:extLst>
              </p:cNvPr>
              <p:cNvSpPr txBox="1"/>
              <p:nvPr/>
            </p:nvSpPr>
            <p:spPr>
              <a:xfrm>
                <a:off x="331839" y="1614948"/>
                <a:ext cx="16813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6F1951-5910-4F0C-A2F5-850264776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39" y="1614948"/>
                <a:ext cx="168131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520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Numbers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020" y="1362804"/>
            <a:ext cx="3109930" cy="25602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051" y="1790557"/>
            <a:ext cx="1438095" cy="17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179" y="4275960"/>
            <a:ext cx="2869804" cy="19025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8008" y="4201148"/>
            <a:ext cx="2555813" cy="20521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EACCAC-5E7E-4D5F-A408-499417E86352}"/>
              </a:ext>
            </a:extLst>
          </p:cNvPr>
          <p:cNvSpPr txBox="1"/>
          <p:nvPr/>
        </p:nvSpPr>
        <p:spPr>
          <a:xfrm>
            <a:off x="7783821" y="2165870"/>
            <a:ext cx="1020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Argand</a:t>
            </a:r>
          </a:p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Diagram</a:t>
            </a:r>
          </a:p>
        </p:txBody>
      </p:sp>
    </p:spTree>
    <p:extLst>
      <p:ext uri="{BB962C8B-B14F-4D97-AF65-F5344CB8AC3E}">
        <p14:creationId xmlns:p14="http://schemas.microsoft.com/office/powerpoint/2010/main" val="354076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655AB19-210F-DD8B-1D80-A8932C515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123" y="1510298"/>
            <a:ext cx="5132720" cy="488561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euler_formula.py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DB6DEE-AE8B-4740-BD50-20435C18B4CA}"/>
                  </a:ext>
                </a:extLst>
              </p:cNvPr>
              <p:cNvSpPr txBox="1"/>
              <p:nvPr/>
            </p:nvSpPr>
            <p:spPr>
              <a:xfrm>
                <a:off x="700919" y="4310671"/>
                <a:ext cx="2580597" cy="31598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20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20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−1.5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12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2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3.25</m:t>
                          </m:r>
                        </m:e>
                      </m:rad>
                      <m:r>
                        <a:rPr lang="en-US" sz="12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=1.803</m:t>
                      </m:r>
                    </m:oMath>
                  </m:oMathPara>
                </a14:m>
                <a:endParaRPr lang="en-US" sz="12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DB6DEE-AE8B-4740-BD50-20435C18B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19" y="4310671"/>
                <a:ext cx="2580597" cy="3159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1CA1281-4702-4D1F-897F-E28421FBD881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281516" y="4468663"/>
            <a:ext cx="1002890" cy="132834"/>
          </a:xfrm>
          <a:prstGeom prst="straightConnector1">
            <a:avLst/>
          </a:prstGeom>
          <a:ln w="28575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053FA2-646A-4150-8E5E-78C79965B2D5}"/>
                  </a:ext>
                </a:extLst>
              </p:cNvPr>
              <p:cNvSpPr txBox="1"/>
              <p:nvPr/>
            </p:nvSpPr>
            <p:spPr>
              <a:xfrm>
                <a:off x="5066318" y="4281421"/>
                <a:ext cx="2954652" cy="5073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2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func>
                        <m:funcPr>
                          <m:ctrlPr>
                            <a:rPr lang="en-US" sz="120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120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200" i="0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120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sz="120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−1.5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1200" b="0" i="1" smtClean="0">
                                          <a:ln>
                                            <a:solidFill>
                                              <a:srgbClr val="7030A0"/>
                                            </a:solidFill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200" b="0" i="1" smtClean="0">
                                          <a:ln>
                                            <a:solidFill>
                                              <a:srgbClr val="7030A0"/>
                                            </a:solidFill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3.25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US" sz="12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</m:e>
                      </m:func>
                      <m:r>
                        <a:rPr lang="en-US" sz="12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2.159</m:t>
                      </m:r>
                    </m:oMath>
                  </m:oMathPara>
                </a14:m>
                <a:endParaRPr lang="en-US" sz="12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053FA2-646A-4150-8E5E-78C79965B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318" y="4281421"/>
                <a:ext cx="2954652" cy="5073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c 11">
            <a:extLst>
              <a:ext uri="{FF2B5EF4-FFF2-40B4-BE49-F238E27FC236}">
                <a16:creationId xmlns:a16="http://schemas.microsoft.com/office/drawing/2014/main" id="{FC538DFB-0FD5-4D37-A62C-FCC7650E83A8}"/>
              </a:ext>
            </a:extLst>
          </p:cNvPr>
          <p:cNvSpPr/>
          <p:nvPr/>
        </p:nvSpPr>
        <p:spPr>
          <a:xfrm rot="14294870">
            <a:off x="4287212" y="3432523"/>
            <a:ext cx="791243" cy="762722"/>
          </a:xfrm>
          <a:prstGeom prst="arc">
            <a:avLst>
              <a:gd name="adj1" fmla="val 8154623"/>
              <a:gd name="adj2" fmla="val 13917870"/>
            </a:avLst>
          </a:prstGeom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1B800F-638C-4FC6-B78C-418D6032EA17}"/>
                  </a:ext>
                </a:extLst>
              </p:cNvPr>
              <p:cNvSpPr txBox="1"/>
              <p:nvPr/>
            </p:nvSpPr>
            <p:spPr>
              <a:xfrm>
                <a:off x="4790542" y="3905547"/>
                <a:ext cx="146322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1B800F-638C-4FC6-B78C-418D6032E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542" y="3905547"/>
                <a:ext cx="146322" cy="2154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A420168-1583-410D-8238-88976B6F9B5C}"/>
              </a:ext>
            </a:extLst>
          </p:cNvPr>
          <p:cNvCxnSpPr>
            <a:cxnSpLocks/>
          </p:cNvCxnSpPr>
          <p:nvPr/>
        </p:nvCxnSpPr>
        <p:spPr>
          <a:xfrm flipH="1" flipV="1">
            <a:off x="4936864" y="4139761"/>
            <a:ext cx="320936" cy="407899"/>
          </a:xfrm>
          <a:prstGeom prst="straightConnector1">
            <a:avLst/>
          </a:prstGeom>
          <a:ln w="28575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51F4AA-840C-4C43-97B8-F0E9C28A192F}"/>
                  </a:ext>
                </a:extLst>
              </p:cNvPr>
              <p:cNvSpPr txBox="1"/>
              <p:nvPr/>
            </p:nvSpPr>
            <p:spPr>
              <a:xfrm>
                <a:off x="331839" y="1614948"/>
                <a:ext cx="16813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51F4AA-840C-4C43-97B8-F0E9C28A1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39" y="1614948"/>
                <a:ext cx="168131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19D887B6-3F62-498C-8C4B-55B67E8421C1}"/>
              </a:ext>
            </a:extLst>
          </p:cNvPr>
          <p:cNvSpPr/>
          <p:nvPr/>
        </p:nvSpPr>
        <p:spPr>
          <a:xfrm>
            <a:off x="6943456" y="1199892"/>
            <a:ext cx="2033458" cy="862941"/>
          </a:xfrm>
          <a:prstGeom prst="wedgeRoundRectCallout">
            <a:avLst>
              <a:gd name="adj1" fmla="val -87835"/>
              <a:gd name="adj2" fmla="val 1406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Point 1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Complex Exponential to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Argand Coordinates</a:t>
            </a: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B6FC220E-4A7F-4724-A2AE-F6C0C87D78A5}"/>
              </a:ext>
            </a:extLst>
          </p:cNvPr>
          <p:cNvSpPr/>
          <p:nvPr/>
        </p:nvSpPr>
        <p:spPr>
          <a:xfrm>
            <a:off x="245589" y="5373896"/>
            <a:ext cx="2033458" cy="862941"/>
          </a:xfrm>
          <a:prstGeom prst="wedgeRoundRectCallout">
            <a:avLst>
              <a:gd name="adj1" fmla="val 118943"/>
              <a:gd name="adj2" fmla="val -5045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Point 2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Argand Coordinates to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Complex Exponential</a:t>
            </a:r>
          </a:p>
        </p:txBody>
      </p:sp>
    </p:spTree>
    <p:extLst>
      <p:ext uri="{BB962C8B-B14F-4D97-AF65-F5344CB8AC3E}">
        <p14:creationId xmlns:p14="http://schemas.microsoft.com/office/powerpoint/2010/main" val="83614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4" grpId="0" animBg="1"/>
      <p:bldP spid="12" grpId="0" animBg="1"/>
      <p:bldP spid="13" grpId="0"/>
      <p:bldP spid="26" grpId="0" animBg="1"/>
      <p:bldP spid="2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0CBFA4-9FCD-461F-AE27-075334632BC2}"/>
                  </a:ext>
                </a:extLst>
              </p:cNvPr>
              <p:cNvSpPr txBox="1"/>
              <p:nvPr/>
            </p:nvSpPr>
            <p:spPr>
              <a:xfrm>
                <a:off x="1603378" y="1426873"/>
                <a:ext cx="2246064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0CBFA4-9FCD-461F-AE27-075334632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378" y="1426873"/>
                <a:ext cx="2246064" cy="321370"/>
              </a:xfrm>
              <a:prstGeom prst="rect">
                <a:avLst/>
              </a:prstGeom>
              <a:blipFill>
                <a:blip r:embed="rId3"/>
                <a:stretch>
                  <a:fillRect l="-2717" t="-1887" r="-543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A75243-539A-41B2-A4D9-9DD89A31B9BD}"/>
                  </a:ext>
                </a:extLst>
              </p:cNvPr>
              <p:cNvSpPr txBox="1"/>
              <p:nvPr/>
            </p:nvSpPr>
            <p:spPr>
              <a:xfrm>
                <a:off x="1467123" y="1857112"/>
                <a:ext cx="2382319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A75243-539A-41B2-A4D9-9DD89A31B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123" y="1857112"/>
                <a:ext cx="2382319" cy="321370"/>
              </a:xfrm>
              <a:prstGeom prst="rect">
                <a:avLst/>
              </a:prstGeom>
              <a:blipFill>
                <a:blip r:embed="rId4"/>
                <a:stretch>
                  <a:fillRect l="-2821" t="-1923" r="-513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27761E-EF36-4F52-ABEA-16CDF2461047}"/>
                  </a:ext>
                </a:extLst>
              </p:cNvPr>
              <p:cNvSpPr txBox="1"/>
              <p:nvPr/>
            </p:nvSpPr>
            <p:spPr>
              <a:xfrm>
                <a:off x="821713" y="2448036"/>
                <a:ext cx="2214902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27761E-EF36-4F52-ABEA-16CDF2461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13" y="2448036"/>
                <a:ext cx="2214902" cy="321370"/>
              </a:xfrm>
              <a:prstGeom prst="rect">
                <a:avLst/>
              </a:prstGeom>
              <a:blipFill>
                <a:blip r:embed="rId5"/>
                <a:stretch>
                  <a:fillRect l="-3030" t="-1923" r="-551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6F4986-D2F9-4B6B-BE07-3D58B8CD1DF5}"/>
                  </a:ext>
                </a:extLst>
              </p:cNvPr>
              <p:cNvSpPr txBox="1"/>
              <p:nvPr/>
            </p:nvSpPr>
            <p:spPr>
              <a:xfrm>
                <a:off x="1054509" y="1718612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6F4986-D2F9-4B6B-BE07-3D58B8CD1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509" y="1718612"/>
                <a:ext cx="226023" cy="276999"/>
              </a:xfrm>
              <a:prstGeom prst="rect">
                <a:avLst/>
              </a:prstGeom>
              <a:blipFill>
                <a:blip r:embed="rId6"/>
                <a:stretch>
                  <a:fillRect l="-24324" r="-1891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1E031D-4B88-44D9-A206-A3753CEB48ED}"/>
              </a:ext>
            </a:extLst>
          </p:cNvPr>
          <p:cNvCxnSpPr>
            <a:cxnSpLocks/>
          </p:cNvCxnSpPr>
          <p:nvPr/>
        </p:nvCxnSpPr>
        <p:spPr>
          <a:xfrm>
            <a:off x="1054509" y="2178482"/>
            <a:ext cx="26842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6F1CA1-4242-44B8-89F1-3C00FEE70620}"/>
                  </a:ext>
                </a:extLst>
              </p:cNvPr>
              <p:cNvSpPr txBox="1"/>
              <p:nvPr/>
            </p:nvSpPr>
            <p:spPr>
              <a:xfrm>
                <a:off x="1360495" y="3017419"/>
                <a:ext cx="2072234" cy="630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6F1CA1-4242-44B8-89F1-3C00FEE70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495" y="3017419"/>
                <a:ext cx="2072234" cy="6300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4D6034-BCF6-4592-A23A-EE4E449C312E}"/>
                  </a:ext>
                </a:extLst>
              </p:cNvPr>
              <p:cNvSpPr txBox="1"/>
              <p:nvPr/>
            </p:nvSpPr>
            <p:spPr>
              <a:xfrm>
                <a:off x="5648169" y="1426873"/>
                <a:ext cx="2246064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4D6034-BCF6-4592-A23A-EE4E449C3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169" y="1426873"/>
                <a:ext cx="2246064" cy="321370"/>
              </a:xfrm>
              <a:prstGeom prst="rect">
                <a:avLst/>
              </a:prstGeom>
              <a:blipFill>
                <a:blip r:embed="rId8"/>
                <a:stretch>
                  <a:fillRect l="-2989" t="-1887" r="-543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E4AF75-DA42-4FFE-9929-E597AA8116EE}"/>
                  </a:ext>
                </a:extLst>
              </p:cNvPr>
              <p:cNvSpPr txBox="1"/>
              <p:nvPr/>
            </p:nvSpPr>
            <p:spPr>
              <a:xfrm>
                <a:off x="5511914" y="1857112"/>
                <a:ext cx="2382319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E4AF75-DA42-4FFE-9929-E597AA811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914" y="1857112"/>
                <a:ext cx="2382319" cy="321370"/>
              </a:xfrm>
              <a:prstGeom prst="rect">
                <a:avLst/>
              </a:prstGeom>
              <a:blipFill>
                <a:blip r:embed="rId9"/>
                <a:stretch>
                  <a:fillRect l="-2558" t="-1923" r="-256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517EC8-6B4E-43B4-9E0E-9A6B1BFD6B4B}"/>
                  </a:ext>
                </a:extLst>
              </p:cNvPr>
              <p:cNvSpPr txBox="1"/>
              <p:nvPr/>
            </p:nvSpPr>
            <p:spPr>
              <a:xfrm>
                <a:off x="4866504" y="2448036"/>
                <a:ext cx="2310697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517EC8-6B4E-43B4-9E0E-9A6B1BFD6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504" y="2448036"/>
                <a:ext cx="2310697" cy="321370"/>
              </a:xfrm>
              <a:prstGeom prst="rect">
                <a:avLst/>
              </a:prstGeom>
              <a:blipFill>
                <a:blip r:embed="rId10"/>
                <a:stretch>
                  <a:fillRect l="-2639" t="-1923" r="-264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199144D-8CAB-4AD1-837B-3F116635E544}"/>
                  </a:ext>
                </a:extLst>
              </p:cNvPr>
              <p:cNvSpPr txBox="1"/>
              <p:nvPr/>
            </p:nvSpPr>
            <p:spPr>
              <a:xfrm>
                <a:off x="5099300" y="1718612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199144D-8CAB-4AD1-837B-3F116635E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300" y="1718612"/>
                <a:ext cx="226023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D5D80D-946A-42A5-9E46-038ADB44AD6B}"/>
              </a:ext>
            </a:extLst>
          </p:cNvPr>
          <p:cNvCxnSpPr>
            <a:cxnSpLocks/>
          </p:cNvCxnSpPr>
          <p:nvPr/>
        </p:nvCxnSpPr>
        <p:spPr>
          <a:xfrm>
            <a:off x="5099300" y="2178482"/>
            <a:ext cx="26842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DB7F7F-B3E4-455D-9A50-89A0219D92B7}"/>
                  </a:ext>
                </a:extLst>
              </p:cNvPr>
              <p:cNvSpPr txBox="1"/>
              <p:nvPr/>
            </p:nvSpPr>
            <p:spPr>
              <a:xfrm>
                <a:off x="5405286" y="3017419"/>
                <a:ext cx="2035365" cy="630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DB7F7F-B3E4-455D-9A50-89A0219D9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286" y="3017419"/>
                <a:ext cx="2035365" cy="6300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04931CB9-BCCE-4042-BE13-C3359F12E8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9128" y="3815225"/>
            <a:ext cx="3218853" cy="2895287"/>
          </a:xfrm>
          <a:prstGeom prst="rect">
            <a:avLst/>
          </a:prstGeom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AC38E8D-73A0-498D-8EDA-DEA6008371E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6504" y="3774798"/>
            <a:ext cx="3214074" cy="2895287"/>
          </a:xfrm>
          <a:prstGeom prst="rect">
            <a:avLst/>
          </a:prstGeom>
          <a:ln>
            <a:noFill/>
          </a:ln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C94B69B-A28E-4647-91D9-683C58DF77CF}"/>
              </a:ext>
            </a:extLst>
          </p:cNvPr>
          <p:cNvCxnSpPr>
            <a:cxnSpLocks/>
          </p:cNvCxnSpPr>
          <p:nvPr/>
        </p:nvCxnSpPr>
        <p:spPr>
          <a:xfrm>
            <a:off x="2396612" y="5361039"/>
            <a:ext cx="10823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1FB6704-1A62-4128-A5CD-71058B0CA721}"/>
              </a:ext>
            </a:extLst>
          </p:cNvPr>
          <p:cNvCxnSpPr>
            <a:cxnSpLocks/>
          </p:cNvCxnSpPr>
          <p:nvPr/>
        </p:nvCxnSpPr>
        <p:spPr>
          <a:xfrm flipV="1">
            <a:off x="6397113" y="4252913"/>
            <a:ext cx="0" cy="10835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BCC176-AAB2-423E-8270-08A42F03C0CE}"/>
                  </a:ext>
                </a:extLst>
              </p:cNvPr>
              <p:cNvSpPr txBox="1"/>
              <p:nvPr/>
            </p:nvSpPr>
            <p:spPr>
              <a:xfrm>
                <a:off x="2918237" y="4011567"/>
                <a:ext cx="9714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0=1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BCC176-AAB2-423E-8270-08A42F03C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237" y="4011567"/>
                <a:ext cx="971420" cy="276999"/>
              </a:xfrm>
              <a:prstGeom prst="rect">
                <a:avLst/>
              </a:prstGeom>
              <a:blipFill>
                <a:blip r:embed="rId15"/>
                <a:stretch>
                  <a:fillRect l="-3145" r="-503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D8160B8-F2FA-449B-85D7-6AC935BAB089}"/>
                  </a:ext>
                </a:extLst>
              </p:cNvPr>
              <p:cNvSpPr txBox="1"/>
              <p:nvPr/>
            </p:nvSpPr>
            <p:spPr>
              <a:xfrm>
                <a:off x="7297797" y="3873067"/>
                <a:ext cx="9409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D8160B8-F2FA-449B-85D7-6AC935BAB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797" y="3873067"/>
                <a:ext cx="940963" cy="276999"/>
              </a:xfrm>
              <a:prstGeom prst="rect">
                <a:avLst/>
              </a:prstGeom>
              <a:blipFill>
                <a:blip r:embed="rId16"/>
                <a:stretch>
                  <a:fillRect l="-5161" r="-516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AA12B23D-15AF-4D32-835D-66BA8A81E21F}"/>
              </a:ext>
            </a:extLst>
          </p:cNvPr>
          <p:cNvSpPr/>
          <p:nvPr/>
        </p:nvSpPr>
        <p:spPr>
          <a:xfrm>
            <a:off x="5511914" y="4911213"/>
            <a:ext cx="239955" cy="1917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E847BB-7A82-48E7-9B92-2D36D3644948}"/>
              </a:ext>
            </a:extLst>
          </p:cNvPr>
          <p:cNvSpPr/>
          <p:nvPr/>
        </p:nvSpPr>
        <p:spPr>
          <a:xfrm>
            <a:off x="6614353" y="3032576"/>
            <a:ext cx="848332" cy="282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024A88C-AB24-464D-A347-E72EF8C80792}"/>
              </a:ext>
            </a:extLst>
          </p:cNvPr>
          <p:cNvSpPr/>
          <p:nvPr/>
        </p:nvSpPr>
        <p:spPr>
          <a:xfrm>
            <a:off x="7691284" y="5102942"/>
            <a:ext cx="309714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87F15EF9-A544-4A5F-B219-832F7690E145}"/>
              </a:ext>
            </a:extLst>
          </p:cNvPr>
          <p:cNvCxnSpPr>
            <a:stCxn id="32" idx="3"/>
            <a:endCxn id="35" idx="3"/>
          </p:cNvCxnSpPr>
          <p:nvPr/>
        </p:nvCxnSpPr>
        <p:spPr>
          <a:xfrm flipH="1">
            <a:off x="8000998" y="4011567"/>
            <a:ext cx="237762" cy="1273938"/>
          </a:xfrm>
          <a:prstGeom prst="bentConnector3">
            <a:avLst>
              <a:gd name="adj1" fmla="val -9614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2EC5121-DDA7-4810-B75C-D493D1D432E0}"/>
              </a:ext>
            </a:extLst>
          </p:cNvPr>
          <p:cNvCxnSpPr>
            <a:cxnSpLocks/>
          </p:cNvCxnSpPr>
          <p:nvPr/>
        </p:nvCxnSpPr>
        <p:spPr>
          <a:xfrm flipV="1">
            <a:off x="2414588" y="4838700"/>
            <a:ext cx="914400" cy="52233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EC0D50A-60CE-48BB-A597-95122B5A2029}"/>
              </a:ext>
            </a:extLst>
          </p:cNvPr>
          <p:cNvCxnSpPr>
            <a:cxnSpLocks/>
          </p:cNvCxnSpPr>
          <p:nvPr/>
        </p:nvCxnSpPr>
        <p:spPr>
          <a:xfrm>
            <a:off x="2414588" y="5361039"/>
            <a:ext cx="914400" cy="52779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FE75058-84DF-42BF-BC4B-DC2D8AEDCA07}"/>
              </a:ext>
            </a:extLst>
          </p:cNvPr>
          <p:cNvCxnSpPr>
            <a:cxnSpLocks/>
          </p:cNvCxnSpPr>
          <p:nvPr/>
        </p:nvCxnSpPr>
        <p:spPr>
          <a:xfrm flipV="1">
            <a:off x="6395556" y="4806250"/>
            <a:ext cx="914400" cy="52233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469F8A0-7436-4AC7-9DF7-764FFCB94914}"/>
              </a:ext>
            </a:extLst>
          </p:cNvPr>
          <p:cNvCxnSpPr>
            <a:cxnSpLocks/>
          </p:cNvCxnSpPr>
          <p:nvPr/>
        </p:nvCxnSpPr>
        <p:spPr>
          <a:xfrm>
            <a:off x="6395556" y="5328589"/>
            <a:ext cx="914400" cy="52779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10AE9B-7FBA-452E-BE9D-A2542E6E37FC}"/>
              </a:ext>
            </a:extLst>
          </p:cNvPr>
          <p:cNvCxnSpPr>
            <a:cxnSpLocks/>
          </p:cNvCxnSpPr>
          <p:nvPr/>
        </p:nvCxnSpPr>
        <p:spPr>
          <a:xfrm flipH="1" flipV="1">
            <a:off x="5488781" y="4803524"/>
            <a:ext cx="906775" cy="52506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53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00"/>
                            </p:stCondLst>
                            <p:childTnLst>
                              <p:par>
                                <p:cTn id="1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7" grpId="0"/>
      <p:bldP spid="15" grpId="0"/>
      <p:bldP spid="16" grpId="0"/>
      <p:bldP spid="17" grpId="0"/>
      <p:bldP spid="18" grpId="0"/>
      <p:bldP spid="19" grpId="0"/>
      <p:bldP spid="21" grpId="0"/>
      <p:bldP spid="31" grpId="0"/>
      <p:bldP spid="32" grpId="0"/>
      <p:bldP spid="33" grpId="0" animBg="1"/>
      <p:bldP spid="3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52939" y="488887"/>
                <a:ext cx="2795245" cy="43229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39" y="488887"/>
                <a:ext cx="2795245" cy="432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43574" y="1333284"/>
                <a:ext cx="2246063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74" y="1333284"/>
                <a:ext cx="2246063" cy="321370"/>
              </a:xfrm>
              <a:prstGeom prst="rect">
                <a:avLst/>
              </a:prstGeom>
              <a:blipFill>
                <a:blip r:embed="rId4"/>
                <a:stretch>
                  <a:fillRect l="-1359" t="-1923" r="-2174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/>
          <p:cNvGrpSpPr/>
          <p:nvPr/>
        </p:nvGrpSpPr>
        <p:grpSpPr>
          <a:xfrm>
            <a:off x="486930" y="2189977"/>
            <a:ext cx="2559350" cy="419859"/>
            <a:chOff x="552939" y="1995067"/>
            <a:chExt cx="2559350" cy="4198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/>
                <p:cNvSpPr txBox="1"/>
                <p:nvPr/>
              </p:nvSpPr>
              <p:spPr>
                <a:xfrm>
                  <a:off x="552939" y="1995067"/>
                  <a:ext cx="833112" cy="4198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939" y="1995067"/>
                  <a:ext cx="833112" cy="41985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950561" y="1995067"/>
                  <a:ext cx="1161728" cy="4198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0561" y="1995067"/>
                  <a:ext cx="1161728" cy="41985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973279" y="3164523"/>
                <a:ext cx="1586652" cy="6263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279" y="3164523"/>
                <a:ext cx="1586652" cy="6263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15672" y="4387213"/>
                <a:ext cx="1901866" cy="5897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672" y="4387213"/>
                <a:ext cx="1901866" cy="5897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130822" y="5565467"/>
                <a:ext cx="1271567" cy="4981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822" y="5565467"/>
                <a:ext cx="1271567" cy="4981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092678" y="1223978"/>
                <a:ext cx="4301049" cy="522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fun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678" y="1223978"/>
                <a:ext cx="4301049" cy="5229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677934" y="2162343"/>
                <a:ext cx="3130537" cy="9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934" y="2162343"/>
                <a:ext cx="3130537" cy="99931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4745566" y="3577057"/>
                <a:ext cx="2995273" cy="10358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566" y="3577057"/>
                <a:ext cx="2995273" cy="103586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5109526" y="5028639"/>
                <a:ext cx="2267352" cy="5066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rad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rad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rad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526" y="5028639"/>
                <a:ext cx="2267352" cy="5066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109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  <p:bldP spid="7" grpId="0"/>
      <p:bldP spid="20" grpId="0"/>
      <p:bldP spid="22" grpId="0"/>
      <p:bldP spid="23" grpId="0"/>
      <p:bldP spid="24" grpId="0"/>
      <p:bldP spid="2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Numbers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2C94CC-BE14-4B07-90E6-6CD7C0095B99}"/>
                  </a:ext>
                </a:extLst>
              </p:cNvPr>
              <p:cNvSpPr txBox="1"/>
              <p:nvPr/>
            </p:nvSpPr>
            <p:spPr>
              <a:xfrm>
                <a:off x="4030153" y="1558983"/>
                <a:ext cx="10836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2C94CC-BE14-4B07-90E6-6CD7C0095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153" y="1558983"/>
                <a:ext cx="1083694" cy="276999"/>
              </a:xfrm>
              <a:prstGeom prst="rect">
                <a:avLst/>
              </a:prstGeom>
              <a:blipFill>
                <a:blip r:embed="rId3"/>
                <a:stretch>
                  <a:fillRect l="-2809" r="-449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E1FAE7-B754-4E90-9490-2AD3054500AF}"/>
                  </a:ext>
                </a:extLst>
              </p:cNvPr>
              <p:cNvSpPr txBox="1"/>
              <p:nvPr/>
            </p:nvSpPr>
            <p:spPr>
              <a:xfrm>
                <a:off x="3991450" y="2322674"/>
                <a:ext cx="10836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E1FAE7-B754-4E90-9490-2AD305450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450" y="2322674"/>
                <a:ext cx="1083695" cy="276999"/>
              </a:xfrm>
              <a:prstGeom prst="rect">
                <a:avLst/>
              </a:prstGeom>
              <a:blipFill>
                <a:blip r:embed="rId4"/>
                <a:stretch>
                  <a:fillRect l="-2809" r="-449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5D1C8973-51A3-43A5-8465-8B0954F837E5}"/>
              </a:ext>
            </a:extLst>
          </p:cNvPr>
          <p:cNvGrpSpPr/>
          <p:nvPr/>
        </p:nvGrpSpPr>
        <p:grpSpPr>
          <a:xfrm>
            <a:off x="3687833" y="3047862"/>
            <a:ext cx="2364622" cy="1108879"/>
            <a:chOff x="4359875" y="2627713"/>
            <a:chExt cx="2364622" cy="11088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7069529-1A4E-4FF3-AE99-CD0537256EE2}"/>
                    </a:ext>
                  </a:extLst>
                </p:cNvPr>
                <p:cNvSpPr txBox="1"/>
                <p:nvPr/>
              </p:nvSpPr>
              <p:spPr>
                <a:xfrm>
                  <a:off x="4359875" y="2627713"/>
                  <a:ext cx="236462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5+2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7069529-1A4E-4FF3-AE99-CD0537256E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9875" y="2627713"/>
                  <a:ext cx="2364622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031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837EB18-6C91-4437-BA6C-83F4BCA92BE9}"/>
                    </a:ext>
                  </a:extLst>
                </p:cNvPr>
                <p:cNvSpPr txBox="1"/>
                <p:nvPr/>
              </p:nvSpPr>
              <p:spPr>
                <a:xfrm>
                  <a:off x="4835557" y="3459593"/>
                  <a:ext cx="5466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=29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837EB18-6C91-4437-BA6C-83F4BCA92B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5557" y="3459593"/>
                  <a:ext cx="546625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4444" r="-888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2F1C43-916D-4C02-9C73-DE849C256971}"/>
                  </a:ext>
                </a:extLst>
              </p:cNvPr>
              <p:cNvSpPr txBox="1"/>
              <p:nvPr/>
            </p:nvSpPr>
            <p:spPr>
              <a:xfrm>
                <a:off x="3798564" y="4380109"/>
                <a:ext cx="2635337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29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2F1C43-916D-4C02-9C73-DE849C256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564" y="4380109"/>
                <a:ext cx="2635337" cy="30963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30C5AD-E7F0-4368-9119-69743A25FD5C}"/>
                  </a:ext>
                </a:extLst>
              </p:cNvPr>
              <p:cNvSpPr txBox="1"/>
              <p:nvPr/>
            </p:nvSpPr>
            <p:spPr>
              <a:xfrm>
                <a:off x="5646917" y="1546770"/>
                <a:ext cx="258741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We use the </a:t>
                </a:r>
                <a:r>
                  <a:rPr lang="en-US" b="1" dirty="0">
                    <a:solidFill>
                      <a:srgbClr val="7030A0"/>
                    </a:solidFill>
                  </a:rPr>
                  <a:t>conjugate</a:t>
                </a:r>
                <a:r>
                  <a:rPr lang="en-US" dirty="0">
                    <a:solidFill>
                      <a:srgbClr val="7030A0"/>
                    </a:solidFill>
                  </a:rPr>
                  <a:t> because the </a:t>
                </a:r>
                <a:r>
                  <a:rPr lang="en-US" i="1" dirty="0">
                    <a:solidFill>
                      <a:srgbClr val="7030A0"/>
                    </a:solidFill>
                  </a:rPr>
                  <a:t>inner</a:t>
                </a:r>
                <a:r>
                  <a:rPr lang="en-US" dirty="0">
                    <a:solidFill>
                      <a:srgbClr val="7030A0"/>
                    </a:solidFill>
                  </a:rPr>
                  <a:t> product </a:t>
                </a:r>
                <a:r>
                  <a:rPr lang="en-US" u="sng" dirty="0">
                    <a:solidFill>
                      <a:srgbClr val="7030A0"/>
                    </a:solidFill>
                  </a:rPr>
                  <a:t>must</a:t>
                </a:r>
                <a:r>
                  <a:rPr lang="en-US" dirty="0">
                    <a:solidFill>
                      <a:srgbClr val="7030A0"/>
                    </a:solidFill>
                  </a:rPr>
                  <a:t> be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30C5AD-E7F0-4368-9119-69743A25F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917" y="1546770"/>
                <a:ext cx="2587410" cy="923330"/>
              </a:xfrm>
              <a:prstGeom prst="rect">
                <a:avLst/>
              </a:prstGeom>
              <a:blipFill>
                <a:blip r:embed="rId13"/>
                <a:stretch>
                  <a:fillRect l="-1882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97EA0554-6BE0-4A58-8293-8BA6420ADB5C}"/>
              </a:ext>
            </a:extLst>
          </p:cNvPr>
          <p:cNvSpPr/>
          <p:nvPr/>
        </p:nvSpPr>
        <p:spPr>
          <a:xfrm>
            <a:off x="3955828" y="3066032"/>
            <a:ext cx="257176" cy="292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F2F63D-C06D-40BF-9919-A90EEDC87E1B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rot="5400000" flipH="1" flipV="1">
            <a:off x="5214553" y="1339963"/>
            <a:ext cx="595932" cy="2856206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F58290-9796-4022-B00F-4742AAC229C5}"/>
                  </a:ext>
                </a:extLst>
              </p:cNvPr>
              <p:cNvSpPr txBox="1"/>
              <p:nvPr/>
            </p:nvSpPr>
            <p:spPr>
              <a:xfrm>
                <a:off x="3318972" y="4947141"/>
                <a:ext cx="313897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For complex numbers </a:t>
                </a:r>
                <a:r>
                  <a:rPr lang="en-US" b="1" dirty="0">
                    <a:solidFill>
                      <a:srgbClr val="7030A0"/>
                    </a:solidFill>
                  </a:rPr>
                  <a:t>(scalars)</a:t>
                </a:r>
                <a:r>
                  <a:rPr lang="en-US" dirty="0">
                    <a:solidFill>
                      <a:srgbClr val="7030A0"/>
                    </a:solidFill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7030A0"/>
                    </a:solidFill>
                  </a:rPr>
                  <a:t>the magnitude is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7030A0"/>
                    </a:solidFill>
                  </a:rPr>
                  <a:t>the norm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7030A0"/>
                    </a:solidFill>
                  </a:rPr>
                  <a:t>the absolute value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F58290-9796-4022-B00F-4742AAC22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972" y="4947141"/>
                <a:ext cx="3138977" cy="1200329"/>
              </a:xfrm>
              <a:prstGeom prst="rect">
                <a:avLst/>
              </a:prstGeom>
              <a:blipFill>
                <a:blip r:embed="rId14"/>
                <a:stretch>
                  <a:fillRect l="-1553" t="-3061" r="-583" b="-7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36CF7E7-1A79-4F66-8A23-B1F70307D118}"/>
                  </a:ext>
                </a:extLst>
              </p:cNvPr>
              <p:cNvSpPr txBox="1"/>
              <p:nvPr/>
            </p:nvSpPr>
            <p:spPr>
              <a:xfrm>
                <a:off x="4140073" y="3442596"/>
                <a:ext cx="425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5⋅−2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36CF7E7-1A79-4F66-8A23-B1F70307D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073" y="3442596"/>
                <a:ext cx="4253280" cy="276999"/>
              </a:xfrm>
              <a:prstGeom prst="rect">
                <a:avLst/>
              </a:prstGeom>
              <a:blipFill>
                <a:blip r:embed="rId15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1C8BE59-5587-4DEF-B793-C24472BD288B}"/>
              </a:ext>
            </a:extLst>
          </p:cNvPr>
          <p:cNvCxnSpPr/>
          <p:nvPr/>
        </p:nvCxnSpPr>
        <p:spPr>
          <a:xfrm flipV="1">
            <a:off x="5453365" y="3429000"/>
            <a:ext cx="599090" cy="2905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92D95-4852-43DA-9B77-75A8B8226ADC}"/>
              </a:ext>
            </a:extLst>
          </p:cNvPr>
          <p:cNvCxnSpPr/>
          <p:nvPr/>
        </p:nvCxnSpPr>
        <p:spPr>
          <a:xfrm flipV="1">
            <a:off x="6470242" y="3434713"/>
            <a:ext cx="599090" cy="2905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61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8" grpId="0"/>
      <p:bldP spid="20" grpId="0"/>
      <p:bldP spid="16" grpId="0"/>
      <p:bldP spid="2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Number Identities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C3E59F-B5B8-4BC4-963A-5A02A185154E}"/>
                  </a:ext>
                </a:extLst>
              </p:cNvPr>
              <p:cNvSpPr txBox="1"/>
              <p:nvPr/>
            </p:nvSpPr>
            <p:spPr>
              <a:xfrm>
                <a:off x="1085538" y="1758983"/>
                <a:ext cx="16117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C3E59F-B5B8-4BC4-963A-5A02A1851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538" y="1758983"/>
                <a:ext cx="1611787" cy="276999"/>
              </a:xfrm>
              <a:prstGeom prst="rect">
                <a:avLst/>
              </a:prstGeom>
              <a:blipFill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C580D8-CDC9-4220-B949-9EEF54ABA2E4}"/>
                  </a:ext>
                </a:extLst>
              </p:cNvPr>
              <p:cNvSpPr txBox="1"/>
              <p:nvPr/>
            </p:nvSpPr>
            <p:spPr>
              <a:xfrm>
                <a:off x="1085538" y="2368583"/>
                <a:ext cx="21119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C580D8-CDC9-4220-B949-9EEF54ABA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538" y="2368583"/>
                <a:ext cx="2111925" cy="276999"/>
              </a:xfrm>
              <a:prstGeom prst="rect">
                <a:avLst/>
              </a:prstGeom>
              <a:blipFill>
                <a:blip r:embed="rId4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BCA2DD-76F6-4128-ACBB-B9441C1562C0}"/>
                  </a:ext>
                </a:extLst>
              </p:cNvPr>
              <p:cNvSpPr txBox="1"/>
              <p:nvPr/>
            </p:nvSpPr>
            <p:spPr>
              <a:xfrm>
                <a:off x="1085538" y="3042639"/>
                <a:ext cx="1725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BCA2DD-76F6-4128-ACBB-B9441C156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538" y="3042639"/>
                <a:ext cx="1725024" cy="276999"/>
              </a:xfrm>
              <a:prstGeom prst="rect">
                <a:avLst/>
              </a:prstGeom>
              <a:blipFill>
                <a:blip r:embed="rId5"/>
                <a:stretch>
                  <a:fillRect l="-1413" r="-106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B57F71-88C6-434B-AA3B-F5432B43D0FE}"/>
                  </a:ext>
                </a:extLst>
              </p:cNvPr>
              <p:cNvSpPr txBox="1"/>
              <p:nvPr/>
            </p:nvSpPr>
            <p:spPr>
              <a:xfrm>
                <a:off x="1085538" y="3654945"/>
                <a:ext cx="15102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B57F71-88C6-434B-AA3B-F5432B43D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538" y="3654945"/>
                <a:ext cx="1510222" cy="276999"/>
              </a:xfrm>
              <a:prstGeom prst="rect">
                <a:avLst/>
              </a:prstGeom>
              <a:blipFill>
                <a:blip r:embed="rId6"/>
                <a:stretch>
                  <a:fillRect l="-2016" r="-806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2D4D041-1195-47C1-827A-CCA429151E5B}"/>
                  </a:ext>
                </a:extLst>
              </p:cNvPr>
              <p:cNvSpPr txBox="1"/>
              <p:nvPr/>
            </p:nvSpPr>
            <p:spPr>
              <a:xfrm>
                <a:off x="4713638" y="1764643"/>
                <a:ext cx="2382383" cy="31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2D4D041-1195-47C1-827A-CCA429151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638" y="1764643"/>
                <a:ext cx="2382383" cy="317844"/>
              </a:xfrm>
              <a:prstGeom prst="rect">
                <a:avLst/>
              </a:prstGeom>
              <a:blipFill>
                <a:blip r:embed="rId7"/>
                <a:stretch>
                  <a:fillRect l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3A4419C-9C98-410C-8163-A9B5F76E0F08}"/>
                  </a:ext>
                </a:extLst>
              </p:cNvPr>
              <p:cNvSpPr txBox="1"/>
              <p:nvPr/>
            </p:nvSpPr>
            <p:spPr>
              <a:xfrm>
                <a:off x="4713638" y="2366428"/>
                <a:ext cx="1814984" cy="4266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box>
                            <m:box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box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ra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box>
                            <m:box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box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3A4419C-9C98-410C-8163-A9B5F76E0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638" y="2366428"/>
                <a:ext cx="1814984" cy="4266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6CFBEF8-29C1-44F4-8138-78E71D109D52}"/>
                  </a:ext>
                </a:extLst>
              </p:cNvPr>
              <p:cNvSpPr txBox="1"/>
              <p:nvPr/>
            </p:nvSpPr>
            <p:spPr>
              <a:xfrm>
                <a:off x="1483063" y="4624466"/>
                <a:ext cx="4040722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6CFBEF8-29C1-44F4-8138-78E71D109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063" y="4624466"/>
                <a:ext cx="4040722" cy="295594"/>
              </a:xfrm>
              <a:prstGeom prst="rect">
                <a:avLst/>
              </a:prstGeom>
              <a:blipFill>
                <a:blip r:embed="rId9"/>
                <a:stretch>
                  <a:fillRect l="-452" t="-4167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C06AE17-C1C5-4C04-818E-CAE3E3A23909}"/>
                  </a:ext>
                </a:extLst>
              </p:cNvPr>
              <p:cNvSpPr txBox="1"/>
              <p:nvPr/>
            </p:nvSpPr>
            <p:spPr>
              <a:xfrm>
                <a:off x="2368787" y="5026586"/>
                <a:ext cx="6309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C06AE17-C1C5-4C04-818E-CAE3E3A23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787" y="5026586"/>
                <a:ext cx="6309997" cy="276999"/>
              </a:xfrm>
              <a:prstGeom prst="rect">
                <a:avLst/>
              </a:prstGeom>
              <a:blipFill>
                <a:blip r:embed="rId10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F5D0C98-7163-4121-A3D0-0BF6BAEDD315}"/>
                  </a:ext>
                </a:extLst>
              </p:cNvPr>
              <p:cNvSpPr txBox="1"/>
              <p:nvPr/>
            </p:nvSpPr>
            <p:spPr>
              <a:xfrm>
                <a:off x="2329701" y="5410111"/>
                <a:ext cx="38435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F5D0C98-7163-4121-A3D0-0BF6BAEDD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701" y="5410111"/>
                <a:ext cx="3843553" cy="276999"/>
              </a:xfrm>
              <a:prstGeom prst="rect">
                <a:avLst/>
              </a:prstGeom>
              <a:blipFill>
                <a:blip r:embed="rId11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F3130E7-0A4A-4500-AC07-208F71B15BFA}"/>
                  </a:ext>
                </a:extLst>
              </p:cNvPr>
              <p:cNvSpPr txBox="1"/>
              <p:nvPr/>
            </p:nvSpPr>
            <p:spPr>
              <a:xfrm>
                <a:off x="2082768" y="5793635"/>
                <a:ext cx="2111924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F3130E7-0A4A-4500-AC07-208F71B15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768" y="5793635"/>
                <a:ext cx="2111924" cy="4049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69A75C49-743C-4F11-B695-90BC5C6415E8}"/>
              </a:ext>
            </a:extLst>
          </p:cNvPr>
          <p:cNvGrpSpPr/>
          <p:nvPr/>
        </p:nvGrpSpPr>
        <p:grpSpPr>
          <a:xfrm>
            <a:off x="3013188" y="1729978"/>
            <a:ext cx="1076632" cy="369332"/>
            <a:chOff x="4968362" y="2079211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4BC43A9-14D9-42CA-A8B7-A76DF248B0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F29561F-18B1-458B-AF3E-DE52AC1EB68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E4C1219-617D-43E1-954D-D7E17F558580}"/>
              </a:ext>
            </a:extLst>
          </p:cNvPr>
          <p:cNvGrpSpPr/>
          <p:nvPr/>
        </p:nvGrpSpPr>
        <p:grpSpPr>
          <a:xfrm>
            <a:off x="3458023" y="2314493"/>
            <a:ext cx="1076632" cy="369332"/>
            <a:chOff x="4704120" y="2356972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4B2DB77-6C5D-40A6-BD20-DCC464964A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CD4BC07-A2EE-481C-8DA3-F6DE77E9CE0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3A598E-3FBC-4A55-847C-90343C98A5E3}"/>
              </a:ext>
            </a:extLst>
          </p:cNvPr>
          <p:cNvGrpSpPr/>
          <p:nvPr/>
        </p:nvGrpSpPr>
        <p:grpSpPr>
          <a:xfrm>
            <a:off x="2957122" y="3015001"/>
            <a:ext cx="1068643" cy="369332"/>
            <a:chOff x="3647644" y="4910075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9FD2723-2725-403E-865C-6183BE85F88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797ED3F-3B7E-4BB6-9212-1004B86F6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30FF27C-E6E7-4D31-8887-EF1F475F154F}"/>
              </a:ext>
            </a:extLst>
          </p:cNvPr>
          <p:cNvGrpSpPr/>
          <p:nvPr/>
        </p:nvGrpSpPr>
        <p:grpSpPr>
          <a:xfrm>
            <a:off x="3013188" y="3615602"/>
            <a:ext cx="1064340" cy="369332"/>
            <a:chOff x="3647644" y="5421073"/>
            <a:chExt cx="1064340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15B4140-520D-4785-893B-38ACE251075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CCFA9A-5838-4A79-B8C2-D90BD9A442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002FB48-8498-42C9-B541-E4EC4F8D9993}"/>
              </a:ext>
            </a:extLst>
          </p:cNvPr>
          <p:cNvGrpSpPr/>
          <p:nvPr/>
        </p:nvGrpSpPr>
        <p:grpSpPr>
          <a:xfrm>
            <a:off x="7096021" y="1740952"/>
            <a:ext cx="1068643" cy="369332"/>
            <a:chOff x="3647644" y="5359159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C0FC712-F495-4BE0-9D0C-A9A680F7682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3DF742D-08AF-47B0-B994-BB12A807C3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3028C53-BD90-469C-9E2E-773C7E05F222}"/>
              </a:ext>
            </a:extLst>
          </p:cNvPr>
          <p:cNvGrpSpPr/>
          <p:nvPr/>
        </p:nvGrpSpPr>
        <p:grpSpPr>
          <a:xfrm>
            <a:off x="6643433" y="2423559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43C6329-3424-428C-8889-691E2F0C5AA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CAF0F83-7180-45B0-902B-F56CEC1C80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D1E120-8A44-4C53-9540-E00BA243436E}"/>
                  </a:ext>
                </a:extLst>
              </p:cNvPr>
              <p:cNvSpPr txBox="1"/>
              <p:nvPr/>
            </p:nvSpPr>
            <p:spPr>
              <a:xfrm>
                <a:off x="6691101" y="2214117"/>
                <a:ext cx="136736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𝑎𝑟𝑔𝑢𝑚𝑒𝑛𝑡</m:t>
                      </m:r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D1E120-8A44-4C53-9540-E00BA2434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1101" y="2214117"/>
                <a:ext cx="1367361" cy="246221"/>
              </a:xfrm>
              <a:prstGeom prst="rect">
                <a:avLst/>
              </a:prstGeom>
              <a:blipFill>
                <a:blip r:embed="rId13"/>
                <a:stretch>
                  <a:fillRect l="-3125" r="-3571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1FFF1CD-A91A-4E27-9BD8-E557A93D0FF2}"/>
              </a:ext>
            </a:extLst>
          </p:cNvPr>
          <p:cNvCxnSpPr>
            <a:cxnSpLocks/>
            <a:stCxn id="21" idx="0"/>
            <a:endCxn id="23" idx="1"/>
          </p:cNvCxnSpPr>
          <p:nvPr/>
        </p:nvCxnSpPr>
        <p:spPr>
          <a:xfrm rot="16200000" flipH="1" flipV="1">
            <a:off x="2190137" y="1057569"/>
            <a:ext cx="3007620" cy="4421767"/>
          </a:xfrm>
          <a:prstGeom prst="bentConnector4">
            <a:avLst>
              <a:gd name="adj1" fmla="val -7601"/>
              <a:gd name="adj2" fmla="val 12264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D7F4B9E-8F2B-4ADB-9B7D-46A52FE7580E}"/>
              </a:ext>
            </a:extLst>
          </p:cNvPr>
          <p:cNvSpPr/>
          <p:nvPr/>
        </p:nvSpPr>
        <p:spPr>
          <a:xfrm>
            <a:off x="4730193" y="3210809"/>
            <a:ext cx="3263462" cy="835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Let's look at how to </a:t>
            </a:r>
            <a:r>
              <a:rPr lang="en-US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demonstrate</a:t>
            </a:r>
            <a:r>
              <a:rPr lang="en-US" dirty="0"/>
              <a:t> these six identities using Python (Jupyter Lab + LaTeX)</a:t>
            </a: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B24ED923-0941-44B1-98D7-E3584F4AFECD}"/>
              </a:ext>
            </a:extLst>
          </p:cNvPr>
          <p:cNvCxnSpPr>
            <a:cxnSpLocks/>
            <a:stCxn id="16" idx="0"/>
            <a:endCxn id="28" idx="3"/>
          </p:cNvCxnSpPr>
          <p:nvPr/>
        </p:nvCxnSpPr>
        <p:spPr>
          <a:xfrm rot="16200000" flipH="1" flipV="1">
            <a:off x="3222725" y="2757124"/>
            <a:ext cx="4210969" cy="2267036"/>
          </a:xfrm>
          <a:prstGeom prst="bentConnector4">
            <a:avLst>
              <a:gd name="adj1" fmla="val -5429"/>
              <a:gd name="adj2" fmla="val -108162"/>
            </a:avLst>
          </a:prstGeom>
          <a:ln w="28575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3E8EFE4-322A-482F-9AE3-B8F703A9F9D3}"/>
              </a:ext>
            </a:extLst>
          </p:cNvPr>
          <p:cNvSpPr/>
          <p:nvPr/>
        </p:nvSpPr>
        <p:spPr>
          <a:xfrm>
            <a:off x="6333440" y="1785158"/>
            <a:ext cx="256576" cy="2298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F3C870F-3A12-4797-83E3-E397CBFAECA4}"/>
              </a:ext>
            </a:extLst>
          </p:cNvPr>
          <p:cNvSpPr/>
          <p:nvPr/>
        </p:nvSpPr>
        <p:spPr>
          <a:xfrm>
            <a:off x="465216" y="5282659"/>
            <a:ext cx="1363036" cy="4937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Proof</a:t>
            </a:r>
          </a:p>
        </p:txBody>
      </p:sp>
    </p:spTree>
    <p:extLst>
      <p:ext uri="{BB962C8B-B14F-4D97-AF65-F5344CB8AC3E}">
        <p14:creationId xmlns:p14="http://schemas.microsoft.com/office/powerpoint/2010/main" val="359865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6" grpId="0"/>
      <p:bldP spid="28" grpId="0"/>
      <p:bldP spid="5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560E550-FD96-C8CF-FCCA-6426298C2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18" y="1465340"/>
            <a:ext cx="5236969" cy="44190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2164843" y="1816106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314832" y="2590400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2478377" y="3490197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1638819" y="3979989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5403954" y="5032243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6A4319-D86E-46D2-9BC9-22614F4DB410}"/>
              </a:ext>
            </a:extLst>
          </p:cNvPr>
          <p:cNvGrpSpPr/>
          <p:nvPr/>
        </p:nvGrpSpPr>
        <p:grpSpPr>
          <a:xfrm>
            <a:off x="5181007" y="5596784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9326BB8-1CEF-4897-B168-67D46F579A9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F85C4A-3857-45C9-8E46-C867DDEA4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CE81283-C173-42D4-B811-72F8E4A1DAC5}"/>
                  </a:ext>
                </a:extLst>
              </p:cNvPr>
              <p:cNvSpPr txBox="1"/>
              <p:nvPr/>
            </p:nvSpPr>
            <p:spPr>
              <a:xfrm>
                <a:off x="6986982" y="4012091"/>
                <a:ext cx="16117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CE81283-C173-42D4-B811-72F8E4A1D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982" y="4012091"/>
                <a:ext cx="1611787" cy="276999"/>
              </a:xfrm>
              <a:prstGeom prst="rect">
                <a:avLst/>
              </a:prstGeom>
              <a:blipFill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9C1C0CF-870B-4E15-BB5B-CB12F66C2F5E}"/>
              </a:ext>
            </a:extLst>
          </p:cNvPr>
          <p:cNvSpPr txBox="1"/>
          <p:nvPr/>
        </p:nvSpPr>
        <p:spPr>
          <a:xfrm>
            <a:off x="5660923" y="3965925"/>
            <a:ext cx="135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Identity # 1: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478520-220C-46F7-B45A-9770504333FA}"/>
              </a:ext>
            </a:extLst>
          </p:cNvPr>
          <p:cNvSpPr/>
          <p:nvPr/>
        </p:nvSpPr>
        <p:spPr>
          <a:xfrm>
            <a:off x="3610303" y="5032243"/>
            <a:ext cx="796159" cy="304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6E11545-7B15-49E4-AC68-35004BBEC264}"/>
              </a:ext>
            </a:extLst>
          </p:cNvPr>
          <p:cNvSpPr/>
          <p:nvPr/>
        </p:nvSpPr>
        <p:spPr>
          <a:xfrm>
            <a:off x="3794233" y="5641425"/>
            <a:ext cx="1045780" cy="304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3C568F-D7A6-4992-B3D4-8529EF2A7231}"/>
              </a:ext>
            </a:extLst>
          </p:cNvPr>
          <p:cNvSpPr txBox="1"/>
          <p:nvPr/>
        </p:nvSpPr>
        <p:spPr>
          <a:xfrm>
            <a:off x="360552" y="5986424"/>
            <a:ext cx="4479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t1</a:t>
            </a:r>
            <a:r>
              <a:rPr lang="en-US" sz="1600" dirty="0"/>
              <a:t> = Left-Hand Side of Equation (the first term)</a:t>
            </a:r>
          </a:p>
          <a:p>
            <a:r>
              <a:rPr lang="en-US" sz="1600" b="1" dirty="0">
                <a:solidFill>
                  <a:srgbClr val="7030A0"/>
                </a:solidFill>
              </a:rPr>
              <a:t>t2</a:t>
            </a:r>
            <a:r>
              <a:rPr lang="en-US" sz="1600" dirty="0"/>
              <a:t> = Right-Hand Side of Equation (the second term)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61ABFA-7A01-48DC-A20A-DF632862D1C1}"/>
              </a:ext>
            </a:extLst>
          </p:cNvPr>
          <p:cNvCxnSpPr/>
          <p:nvPr/>
        </p:nvCxnSpPr>
        <p:spPr>
          <a:xfrm>
            <a:off x="1023455" y="4992828"/>
            <a:ext cx="260131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35B6934-F8DF-4EF4-BC71-2B5419CB1739}"/>
              </a:ext>
            </a:extLst>
          </p:cNvPr>
          <p:cNvSpPr txBox="1"/>
          <p:nvPr/>
        </p:nvSpPr>
        <p:spPr>
          <a:xfrm>
            <a:off x="7159475" y="3674863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A838FA3-2ECD-4B0C-BEA7-A55C36EB4CD6}"/>
              </a:ext>
            </a:extLst>
          </p:cNvPr>
          <p:cNvSpPr txBox="1"/>
          <p:nvPr/>
        </p:nvSpPr>
        <p:spPr>
          <a:xfrm>
            <a:off x="8061666" y="3681004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6FFC3E5B-B9A5-6C6E-0C32-67CA09EDC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complex_algebra.ipynb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471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" grpId="0"/>
      <p:bldP spid="5" grpId="0" animBg="1"/>
      <p:bldP spid="43" grpId="0" animBg="1"/>
      <p:bldP spid="8" grpId="0"/>
      <p:bldP spid="48" grpId="0"/>
      <p:bldP spid="4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37F7A01A-3ED5-1C1A-6566-F29CDC2BC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18" y="1465340"/>
            <a:ext cx="5236969" cy="44190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complex_algebra.ipynb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8847F3-7944-4B33-AE5E-D77AB494F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487" y="1811697"/>
            <a:ext cx="2721651" cy="30283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902765-B4C4-41F9-A4EB-E16F9B129DC8}"/>
              </a:ext>
            </a:extLst>
          </p:cNvPr>
          <p:cNvSpPr/>
          <p:nvPr/>
        </p:nvSpPr>
        <p:spPr>
          <a:xfrm>
            <a:off x="4692180" y="5115910"/>
            <a:ext cx="220717" cy="1970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6B1929F-643D-494D-A570-BA80889ADB61}"/>
              </a:ext>
            </a:extLst>
          </p:cNvPr>
          <p:cNvSpPr/>
          <p:nvPr/>
        </p:nvSpPr>
        <p:spPr>
          <a:xfrm>
            <a:off x="7916918" y="4101662"/>
            <a:ext cx="525516" cy="2417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08A830CB-D1FF-450B-AAFB-510FCDA787B9}"/>
              </a:ext>
            </a:extLst>
          </p:cNvPr>
          <p:cNvCxnSpPr>
            <a:cxnSpLocks/>
            <a:stCxn id="8" idx="0"/>
            <a:endCxn id="32" idx="3"/>
          </p:cNvCxnSpPr>
          <p:nvPr/>
        </p:nvCxnSpPr>
        <p:spPr>
          <a:xfrm rot="5400000" flipH="1" flipV="1">
            <a:off x="6175797" y="2849274"/>
            <a:ext cx="893379" cy="3639895"/>
          </a:xfrm>
          <a:prstGeom prst="bentConnector4">
            <a:avLst>
              <a:gd name="adj1" fmla="val 19744"/>
              <a:gd name="adj2" fmla="val 11039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F13BB51-3DCA-4F97-BAD0-E9F69497C192}"/>
              </a:ext>
            </a:extLst>
          </p:cNvPr>
          <p:cNvSpPr/>
          <p:nvPr/>
        </p:nvSpPr>
        <p:spPr>
          <a:xfrm>
            <a:off x="3796173" y="5687318"/>
            <a:ext cx="1061545" cy="19706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7A0510A-B800-49CD-ADA7-BCD64E56DA06}"/>
              </a:ext>
            </a:extLst>
          </p:cNvPr>
          <p:cNvSpPr/>
          <p:nvPr/>
        </p:nvSpPr>
        <p:spPr>
          <a:xfrm>
            <a:off x="7740870" y="4473466"/>
            <a:ext cx="525516" cy="24173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9FA60B9-4049-46C1-B103-2395E45CF015}"/>
              </a:ext>
            </a:extLst>
          </p:cNvPr>
          <p:cNvCxnSpPr>
            <a:cxnSpLocks/>
            <a:stCxn id="35" idx="2"/>
            <a:endCxn id="36" idx="2"/>
          </p:cNvCxnSpPr>
          <p:nvPr/>
        </p:nvCxnSpPr>
        <p:spPr>
          <a:xfrm rot="5400000" flipH="1" flipV="1">
            <a:off x="5580695" y="3461455"/>
            <a:ext cx="1169183" cy="3676682"/>
          </a:xfrm>
          <a:prstGeom prst="bentConnector3">
            <a:avLst>
              <a:gd name="adj1" fmla="val -19552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6C67BC5E-608B-41FF-A198-692398AC0BB7}"/>
              </a:ext>
            </a:extLst>
          </p:cNvPr>
          <p:cNvSpPr/>
          <p:nvPr/>
        </p:nvSpPr>
        <p:spPr>
          <a:xfrm>
            <a:off x="8315326" y="3333186"/>
            <a:ext cx="276882" cy="25872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8FE3C4D-1EC7-44C7-8310-FCC443F63789}"/>
              </a:ext>
            </a:extLst>
          </p:cNvPr>
          <p:cNvSpPr/>
          <p:nvPr/>
        </p:nvSpPr>
        <p:spPr>
          <a:xfrm>
            <a:off x="8179676" y="3718128"/>
            <a:ext cx="276882" cy="25872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FEAF979-7759-49F0-8ACE-5326B8C1CD07}"/>
              </a:ext>
            </a:extLst>
          </p:cNvPr>
          <p:cNvSpPr/>
          <p:nvPr/>
        </p:nvSpPr>
        <p:spPr>
          <a:xfrm>
            <a:off x="1383177" y="3976852"/>
            <a:ext cx="220718" cy="124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0C4E928-7347-4A6C-8E90-9DF4730BD6E3}"/>
              </a:ext>
            </a:extLst>
          </p:cNvPr>
          <p:cNvSpPr/>
          <p:nvPr/>
        </p:nvSpPr>
        <p:spPr>
          <a:xfrm>
            <a:off x="1073614" y="4131634"/>
            <a:ext cx="220718" cy="124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9C5AA88-5F2A-444B-9A79-C255D3DF12EA}"/>
              </a:ext>
            </a:extLst>
          </p:cNvPr>
          <p:cNvSpPr/>
          <p:nvPr/>
        </p:nvSpPr>
        <p:spPr>
          <a:xfrm>
            <a:off x="6099695" y="3390900"/>
            <a:ext cx="612722" cy="201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FA3F495-C25A-4077-9702-F4A537ED6E9B}"/>
              </a:ext>
            </a:extLst>
          </p:cNvPr>
          <p:cNvSpPr/>
          <p:nvPr/>
        </p:nvSpPr>
        <p:spPr>
          <a:xfrm>
            <a:off x="6099695" y="3750567"/>
            <a:ext cx="486680" cy="226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63D03484-5755-43F6-B190-9859EEE9D623}"/>
              </a:ext>
            </a:extLst>
          </p:cNvPr>
          <p:cNvCxnSpPr>
            <a:stCxn id="44" idx="3"/>
            <a:endCxn id="46" idx="1"/>
          </p:cNvCxnSpPr>
          <p:nvPr/>
        </p:nvCxnSpPr>
        <p:spPr>
          <a:xfrm flipV="1">
            <a:off x="1603895" y="3491405"/>
            <a:ext cx="4495800" cy="547852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204C4A8D-7BD2-44DC-A1A4-8D29B04AB6DB}"/>
              </a:ext>
            </a:extLst>
          </p:cNvPr>
          <p:cNvCxnSpPr>
            <a:cxnSpLocks/>
            <a:stCxn id="45" idx="3"/>
            <a:endCxn id="47" idx="1"/>
          </p:cNvCxnSpPr>
          <p:nvPr/>
        </p:nvCxnSpPr>
        <p:spPr>
          <a:xfrm flipV="1">
            <a:off x="1294332" y="3863710"/>
            <a:ext cx="4805363" cy="330329"/>
          </a:xfrm>
          <a:prstGeom prst="bentConnector3">
            <a:avLst>
              <a:gd name="adj1" fmla="val 7083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92CAE3A-83A4-428F-A007-4F1315F74C73}"/>
              </a:ext>
            </a:extLst>
          </p:cNvPr>
          <p:cNvCxnSpPr/>
          <p:nvPr/>
        </p:nvCxnSpPr>
        <p:spPr>
          <a:xfrm>
            <a:off x="1023455" y="4992828"/>
            <a:ext cx="260131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6BE9886-7950-48F7-847A-A90E3D5DCB72}"/>
              </a:ext>
            </a:extLst>
          </p:cNvPr>
          <p:cNvSpPr txBox="1"/>
          <p:nvPr/>
        </p:nvSpPr>
        <p:spPr>
          <a:xfrm>
            <a:off x="414681" y="6171685"/>
            <a:ext cx="3418967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We will use </a:t>
            </a:r>
            <a:r>
              <a:rPr lang="en-US" b="1" dirty="0" err="1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np.isclose</a:t>
            </a:r>
            <a:r>
              <a:rPr lang="en-US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()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very often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191E882-13B7-4F66-808C-E672D4C1F444}"/>
                  </a:ext>
                </a:extLst>
              </p:cNvPr>
              <p:cNvSpPr txBox="1"/>
              <p:nvPr/>
            </p:nvSpPr>
            <p:spPr>
              <a:xfrm>
                <a:off x="5993487" y="1341304"/>
                <a:ext cx="16117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191E882-13B7-4F66-808C-E672D4C1F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3487" y="1341304"/>
                <a:ext cx="1611787" cy="276999"/>
              </a:xfrm>
              <a:prstGeom prst="rect">
                <a:avLst/>
              </a:prstGeom>
              <a:blipFill>
                <a:blip r:embed="rId5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22E9A7A5-7BFD-4FAA-A6AB-A800592BED38}"/>
              </a:ext>
            </a:extLst>
          </p:cNvPr>
          <p:cNvGrpSpPr/>
          <p:nvPr/>
        </p:nvGrpSpPr>
        <p:grpSpPr>
          <a:xfrm>
            <a:off x="7605274" y="1319525"/>
            <a:ext cx="1076632" cy="369332"/>
            <a:chOff x="4968362" y="2079211"/>
            <a:chExt cx="1076632" cy="369332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50B0FE56-9A53-4AFC-A35A-17ED1A8A3B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EE6649D-E0B8-4195-9618-72605AE8838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732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2" grpId="0" animBg="1"/>
      <p:bldP spid="35" grpId="0" animBg="1"/>
      <p:bldP spid="36" grpId="0" animBg="1"/>
      <p:bldP spid="42" grpId="0" animBg="1"/>
      <p:bldP spid="43" grpId="0" animBg="1"/>
      <p:bldP spid="5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Cells 2 &amp; 3 – complex_algebra.ipynb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678609-9B2F-475F-826C-0EF403794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41" y="1727740"/>
            <a:ext cx="4752381" cy="20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DB1386-C964-4768-BF49-CE21A8D27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394" y="2050511"/>
            <a:ext cx="2961985" cy="11821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0CAA6D-CEEE-4E6B-981D-8BA6A5F0A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441" y="4239588"/>
            <a:ext cx="6685714" cy="22571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4BFB6D-F056-4A65-8576-CF6D3CDFE7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6216" y="4571122"/>
            <a:ext cx="2526163" cy="1182195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077BD50-FE5C-41C0-B3A0-AD32E490B231}"/>
                  </a:ext>
                </a:extLst>
              </p:cNvPr>
              <p:cNvSpPr txBox="1"/>
              <p:nvPr/>
            </p:nvSpPr>
            <p:spPr>
              <a:xfrm>
                <a:off x="5486308" y="1472873"/>
                <a:ext cx="21119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077BD50-FE5C-41C0-B3A0-AD32E490B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308" y="1472873"/>
                <a:ext cx="2111925" cy="276999"/>
              </a:xfrm>
              <a:prstGeom prst="rect">
                <a:avLst/>
              </a:prstGeom>
              <a:blipFill>
                <a:blip r:embed="rId7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85CD3AC1-FDEC-4F53-8150-E0F504F879EC}"/>
              </a:ext>
            </a:extLst>
          </p:cNvPr>
          <p:cNvGrpSpPr/>
          <p:nvPr/>
        </p:nvGrpSpPr>
        <p:grpSpPr>
          <a:xfrm>
            <a:off x="7858793" y="1418783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1637B16-8605-4E81-9FEC-374A1A6706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585F70E-734C-4367-9A5E-9A0F56576E8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E704661-BB17-4B84-B19F-1EC36F2D8A5D}"/>
                  </a:ext>
                </a:extLst>
              </p:cNvPr>
              <p:cNvSpPr txBox="1"/>
              <p:nvPr/>
            </p:nvSpPr>
            <p:spPr>
              <a:xfrm>
                <a:off x="5486308" y="3855346"/>
                <a:ext cx="1725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E704661-BB17-4B84-B19F-1EC36F2D8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308" y="3855346"/>
                <a:ext cx="1725024" cy="276999"/>
              </a:xfrm>
              <a:prstGeom prst="rect">
                <a:avLst/>
              </a:prstGeom>
              <a:blipFill>
                <a:blip r:embed="rId8"/>
                <a:stretch>
                  <a:fillRect l="-1413" r="-70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151E1318-0ADD-4891-BAA5-0E7794FA9E8D}"/>
              </a:ext>
            </a:extLst>
          </p:cNvPr>
          <p:cNvGrpSpPr/>
          <p:nvPr/>
        </p:nvGrpSpPr>
        <p:grpSpPr>
          <a:xfrm>
            <a:off x="7357892" y="3827708"/>
            <a:ext cx="1068643" cy="369332"/>
            <a:chOff x="3647644" y="4910075"/>
            <a:chExt cx="1068643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B2E0025-61E8-4A74-BD72-04854B963A5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EE5FC322-0B86-4EE4-AE6E-575F5D3486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C5028AB-682D-4C43-9D4C-7BF885462C2F}"/>
              </a:ext>
            </a:extLst>
          </p:cNvPr>
          <p:cNvGrpSpPr/>
          <p:nvPr/>
        </p:nvGrpSpPr>
        <p:grpSpPr>
          <a:xfrm>
            <a:off x="2099123" y="1948897"/>
            <a:ext cx="1076632" cy="369332"/>
            <a:chOff x="4704120" y="2356972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9FF5E94-5268-43E4-BAD2-0D087BD92B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16D764B-ACF3-4A0E-B57A-F56F91250D5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CD77598-9219-4133-A12A-F0CCF9EA8E23}"/>
              </a:ext>
            </a:extLst>
          </p:cNvPr>
          <p:cNvGrpSpPr/>
          <p:nvPr/>
        </p:nvGrpSpPr>
        <p:grpSpPr>
          <a:xfrm>
            <a:off x="2467354" y="4462263"/>
            <a:ext cx="1068643" cy="369332"/>
            <a:chOff x="3647644" y="4910075"/>
            <a:chExt cx="1068643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7BEA6CA-F86C-45C9-940A-111E93B6B60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B1D736F5-A310-4395-BEAA-BACCA576A4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285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5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complex_algebra.ipynb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C51EB5-BF75-4C7B-AF3F-9BEA80490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26" y="1903169"/>
            <a:ext cx="7257143" cy="22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C977E9-1BF7-440B-96A5-EA1794540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789" y="4955866"/>
            <a:ext cx="3154415" cy="1459505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66A994-7B23-4B0F-88C8-C73A40C2A129}"/>
                  </a:ext>
                </a:extLst>
              </p:cNvPr>
              <p:cNvSpPr txBox="1"/>
              <p:nvPr/>
            </p:nvSpPr>
            <p:spPr>
              <a:xfrm>
                <a:off x="5389524" y="4440053"/>
                <a:ext cx="15102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66A994-7B23-4B0F-88C8-C73A40C2A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9524" y="4440053"/>
                <a:ext cx="1510222" cy="276999"/>
              </a:xfrm>
              <a:prstGeom prst="rect">
                <a:avLst/>
              </a:prstGeom>
              <a:blipFill>
                <a:blip r:embed="rId5"/>
                <a:stretch>
                  <a:fillRect l="-2016" r="-806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3D8D232F-2B67-41DE-815A-26222637A0D7}"/>
              </a:ext>
            </a:extLst>
          </p:cNvPr>
          <p:cNvGrpSpPr/>
          <p:nvPr/>
        </p:nvGrpSpPr>
        <p:grpSpPr>
          <a:xfrm>
            <a:off x="7317174" y="4400710"/>
            <a:ext cx="1064340" cy="369332"/>
            <a:chOff x="3647644" y="5421073"/>
            <a:chExt cx="1064340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5F1A75-21BB-4654-AD47-11449DADF49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A4B9895-537A-49E3-8D20-903A4A442C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8B0F7AF-831D-493C-81C3-A7EECC881D85}"/>
              </a:ext>
            </a:extLst>
          </p:cNvPr>
          <p:cNvGrpSpPr/>
          <p:nvPr/>
        </p:nvGrpSpPr>
        <p:grpSpPr>
          <a:xfrm>
            <a:off x="3315361" y="2118692"/>
            <a:ext cx="1064340" cy="369332"/>
            <a:chOff x="3647644" y="5421073"/>
            <a:chExt cx="1064340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FCB7B4D-8CA3-45FD-A77A-0CE8F3961D5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CA64301-731E-4A88-9A43-C4DF49E3BD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074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460A50-CEFC-4747-BF2A-16A013DEE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00" y="1507660"/>
            <a:ext cx="7619048" cy="44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complex_algebra.ipynb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1C1CDB-6B59-4D3B-8609-6C848334BC18}"/>
              </a:ext>
            </a:extLst>
          </p:cNvPr>
          <p:cNvSpPr txBox="1"/>
          <p:nvPr/>
        </p:nvSpPr>
        <p:spPr>
          <a:xfrm>
            <a:off x="5206294" y="4682186"/>
            <a:ext cx="3546406" cy="64633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Complex Multiplication is </a:t>
            </a:r>
            <a:r>
              <a:rPr lang="en-US" b="1" dirty="0"/>
              <a:t>Rotation</a:t>
            </a:r>
          </a:p>
          <a:p>
            <a:pPr algn="ctr"/>
            <a:r>
              <a:rPr lang="en-US" dirty="0"/>
              <a:t>(Angular </a:t>
            </a:r>
            <a:r>
              <a:rPr lang="en-US" i="1" dirty="0"/>
              <a:t>Addition</a:t>
            </a:r>
            <a:r>
              <a:rPr lang="en-US" dirty="0"/>
              <a:t>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8228BE3-F9C9-4010-A53F-651CD20668FF}"/>
              </a:ext>
            </a:extLst>
          </p:cNvPr>
          <p:cNvGrpSpPr/>
          <p:nvPr/>
        </p:nvGrpSpPr>
        <p:grpSpPr>
          <a:xfrm>
            <a:off x="5549835" y="1295161"/>
            <a:ext cx="2894439" cy="3005523"/>
            <a:chOff x="5115909" y="1468581"/>
            <a:chExt cx="2894439" cy="300552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AE38E94-0C08-43DE-868E-809EBD973EBD}"/>
                </a:ext>
              </a:extLst>
            </p:cNvPr>
            <p:cNvSpPr/>
            <p:nvPr/>
          </p:nvSpPr>
          <p:spPr>
            <a:xfrm>
              <a:off x="5115909" y="1468581"/>
              <a:ext cx="2894439" cy="300552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4282E06-CA7A-4BB9-970B-61FD349F2E58}"/>
                </a:ext>
              </a:extLst>
            </p:cNvPr>
            <p:cNvSpPr/>
            <p:nvPr/>
          </p:nvSpPr>
          <p:spPr>
            <a:xfrm>
              <a:off x="5638950" y="2249969"/>
              <a:ext cx="1828800" cy="18288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ECB1B75-0C95-4E94-B11D-99515E368747}"/>
                </a:ext>
              </a:extLst>
            </p:cNvPr>
            <p:cNvCxnSpPr>
              <a:cxnSpLocks/>
            </p:cNvCxnSpPr>
            <p:nvPr/>
          </p:nvCxnSpPr>
          <p:spPr>
            <a:xfrm>
              <a:off x="6545601" y="1907069"/>
              <a:ext cx="0" cy="251460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0276BA7-C22C-4479-836A-B07433BAFC47}"/>
                </a:ext>
              </a:extLst>
            </p:cNvPr>
            <p:cNvCxnSpPr>
              <a:cxnSpLocks/>
            </p:cNvCxnSpPr>
            <p:nvPr/>
          </p:nvCxnSpPr>
          <p:spPr>
            <a:xfrm>
              <a:off x="5288301" y="3156619"/>
              <a:ext cx="25146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17981E7-7816-47A9-AA25-146F0287DB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45601" y="2330690"/>
              <a:ext cx="386126" cy="8336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2DA47E0-CB11-424A-80CE-68F40E7F1516}"/>
                    </a:ext>
                  </a:extLst>
                </p:cNvPr>
                <p:cNvSpPr txBox="1"/>
                <p:nvPr/>
              </p:nvSpPr>
              <p:spPr>
                <a:xfrm>
                  <a:off x="6600814" y="2887370"/>
                  <a:ext cx="317715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2DA47E0-CB11-424A-80CE-68F40E7F15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0814" y="2887370"/>
                  <a:ext cx="317715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310C0FE-31CA-4336-83E6-2DF4AAACA5F6}"/>
                    </a:ext>
                  </a:extLst>
                </p:cNvPr>
                <p:cNvSpPr txBox="1"/>
                <p:nvPr/>
              </p:nvSpPr>
              <p:spPr>
                <a:xfrm>
                  <a:off x="6477796" y="2545030"/>
                  <a:ext cx="317715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310C0FE-31CA-4336-83E6-2DF4AAACA5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7796" y="2545030"/>
                  <a:ext cx="317715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0FCACE9B-2DFE-4E18-A679-739B1C18D0A6}"/>
                </a:ext>
              </a:extLst>
            </p:cNvPr>
            <p:cNvSpPr/>
            <p:nvPr/>
          </p:nvSpPr>
          <p:spPr>
            <a:xfrm>
              <a:off x="5840077" y="2473930"/>
              <a:ext cx="1371600" cy="1371600"/>
            </a:xfrm>
            <a:prstGeom prst="arc">
              <a:avLst>
                <a:gd name="adj1" fmla="val 17794947"/>
                <a:gd name="adj2" fmla="val 29409"/>
              </a:avLst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5E0C4788-8DC7-43EB-A5D9-7F74F3EE0039}"/>
                </a:ext>
              </a:extLst>
            </p:cNvPr>
            <p:cNvSpPr/>
            <p:nvPr/>
          </p:nvSpPr>
          <p:spPr>
            <a:xfrm>
              <a:off x="5840077" y="2469171"/>
              <a:ext cx="1371600" cy="1371600"/>
            </a:xfrm>
            <a:prstGeom prst="arc">
              <a:avLst>
                <a:gd name="adj1" fmla="val 16242597"/>
                <a:gd name="adj2" fmla="val 17825745"/>
              </a:avLst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0DEE42B-B3A5-4314-80F1-B35C2031F0B7}"/>
                    </a:ext>
                  </a:extLst>
                </p:cNvPr>
                <p:cNvSpPr txBox="1"/>
                <p:nvPr/>
              </p:nvSpPr>
              <p:spPr>
                <a:xfrm>
                  <a:off x="6323782" y="1505067"/>
                  <a:ext cx="44363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0DEE42B-B3A5-4314-80F1-B35C2031F0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3782" y="1505067"/>
                  <a:ext cx="44363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2722A8D-6A51-4988-91E9-4EFF551AEA8A}"/>
                    </a:ext>
                  </a:extLst>
                </p:cNvPr>
                <p:cNvSpPr txBox="1"/>
                <p:nvPr/>
              </p:nvSpPr>
              <p:spPr>
                <a:xfrm>
                  <a:off x="7535555" y="3164369"/>
                  <a:ext cx="44363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2722A8D-6A51-4988-91E9-4EFF551AEA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5555" y="3164369"/>
                  <a:ext cx="443637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68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F3EAA72-B112-4DB2-86FE-21FE29E45043}"/>
                </a:ext>
              </a:extLst>
            </p:cNvPr>
            <p:cNvSpPr/>
            <p:nvPr/>
          </p:nvSpPr>
          <p:spPr>
            <a:xfrm>
              <a:off x="7414887" y="31092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55C0D33-5A2B-44EB-9E86-6F1D8DEA9FD5}"/>
                </a:ext>
              </a:extLst>
            </p:cNvPr>
            <p:cNvSpPr/>
            <p:nvPr/>
          </p:nvSpPr>
          <p:spPr>
            <a:xfrm>
              <a:off x="6499880" y="219889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0F0094F-3AE8-421A-AC01-74B2D3B48D7E}"/>
                    </a:ext>
                  </a:extLst>
                </p:cNvPr>
                <p:cNvSpPr txBox="1"/>
                <p:nvPr/>
              </p:nvSpPr>
              <p:spPr>
                <a:xfrm>
                  <a:off x="6986603" y="1747824"/>
                  <a:ext cx="948008" cy="47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67.5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sup>
                        </m:sSup>
                      </m:oMath>
                    </m:oMathPara>
                  </a14:m>
                  <a:endParaRPr lang="en-US" sz="12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22.5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sup>
                        </m:sSup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0F0094F-3AE8-421A-AC01-74B2D3B48D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6603" y="1747824"/>
                  <a:ext cx="948008" cy="4700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54455C2-3787-4278-AC2C-6301F91BCE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7021" y="4682186"/>
            <a:ext cx="3391084" cy="1948772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0DAB2A-BB2A-45AA-803F-9F2CE0D45383}"/>
              </a:ext>
            </a:extLst>
          </p:cNvPr>
          <p:cNvSpPr/>
          <p:nvPr/>
        </p:nvSpPr>
        <p:spPr>
          <a:xfrm>
            <a:off x="3558190" y="5391807"/>
            <a:ext cx="449317" cy="28377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60AC280-B6CE-47F5-93A0-A5222E1397D3}"/>
              </a:ext>
            </a:extLst>
          </p:cNvPr>
          <p:cNvSpPr/>
          <p:nvPr/>
        </p:nvSpPr>
        <p:spPr>
          <a:xfrm>
            <a:off x="3726465" y="5728652"/>
            <a:ext cx="449317" cy="28377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97A5E8A-B08A-4F04-8AD3-71E12C01B755}"/>
              </a:ext>
            </a:extLst>
          </p:cNvPr>
          <p:cNvGrpSpPr/>
          <p:nvPr/>
        </p:nvGrpSpPr>
        <p:grpSpPr>
          <a:xfrm>
            <a:off x="3231076" y="1699289"/>
            <a:ext cx="1068643" cy="369332"/>
            <a:chOff x="3647644" y="5359159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50E57DE-1917-4DD8-8772-A7674B06567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E83F5D-1D03-4421-BF58-658850A07B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FBF8E0-B8E9-47E5-AFBB-CC49A8BC77CE}"/>
              </a:ext>
            </a:extLst>
          </p:cNvPr>
          <p:cNvCxnSpPr/>
          <p:nvPr/>
        </p:nvCxnSpPr>
        <p:spPr>
          <a:xfrm>
            <a:off x="756745" y="3294993"/>
            <a:ext cx="33433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37549B4-7800-4D23-B7CA-B12697B9F86B}"/>
              </a:ext>
            </a:extLst>
          </p:cNvPr>
          <p:cNvSpPr txBox="1"/>
          <p:nvPr/>
        </p:nvSpPr>
        <p:spPr>
          <a:xfrm>
            <a:off x="5012585" y="6135788"/>
            <a:ext cx="2997763" cy="36933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Roundoff errors are common</a:t>
            </a:r>
          </a:p>
        </p:txBody>
      </p:sp>
    </p:spTree>
    <p:extLst>
      <p:ext uri="{BB962C8B-B14F-4D97-AF65-F5344CB8AC3E}">
        <p14:creationId xmlns:p14="http://schemas.microsoft.com/office/powerpoint/2010/main" val="362095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2" grpId="0" animBg="1"/>
      <p:bldP spid="36" grpId="0" animBg="1"/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39" y="3295666"/>
            <a:ext cx="257143" cy="352381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1014819" y="1436225"/>
            <a:ext cx="6771411" cy="820067"/>
            <a:chOff x="668233" y="1436225"/>
            <a:chExt cx="6771411" cy="820067"/>
          </a:xfrm>
        </p:grpSpPr>
        <p:grpSp>
          <p:nvGrpSpPr>
            <p:cNvPr id="12" name="Group 11"/>
            <p:cNvGrpSpPr/>
            <p:nvPr/>
          </p:nvGrpSpPr>
          <p:grpSpPr>
            <a:xfrm>
              <a:off x="2070417" y="1479354"/>
              <a:ext cx="5369227" cy="776938"/>
              <a:chOff x="2070417" y="1479354"/>
              <a:chExt cx="5369227" cy="7769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2070417" y="1479354"/>
                    <a:ext cx="5369227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5−4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4+5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3−4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70417" y="1479354"/>
                    <a:ext cx="5369227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795" b="-8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4661881" y="1886960"/>
                    <a:ext cx="1027141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=9−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61881" y="1886960"/>
                    <a:ext cx="102714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976" r="-5952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3" name="TextBox 22"/>
            <p:cNvSpPr txBox="1"/>
            <p:nvPr/>
          </p:nvSpPr>
          <p:spPr>
            <a:xfrm>
              <a:off x="668233" y="1436225"/>
              <a:ext cx="1386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7030A0"/>
                  </a:solidFill>
                </a:rPr>
                <a:t>Sum: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89038" y="2706969"/>
            <a:ext cx="7487072" cy="845690"/>
            <a:chOff x="442452" y="2371240"/>
            <a:chExt cx="7487072" cy="845690"/>
          </a:xfrm>
        </p:grpSpPr>
        <p:grpSp>
          <p:nvGrpSpPr>
            <p:cNvPr id="21" name="Group 20"/>
            <p:cNvGrpSpPr/>
            <p:nvPr/>
          </p:nvGrpSpPr>
          <p:grpSpPr>
            <a:xfrm>
              <a:off x="2054582" y="2393651"/>
              <a:ext cx="5874942" cy="823279"/>
              <a:chOff x="2054582" y="2341772"/>
              <a:chExt cx="5874942" cy="8232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2054582" y="2341772"/>
                    <a:ext cx="5874942" cy="41684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5−4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4−5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3−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54582" y="2341772"/>
                    <a:ext cx="5874942" cy="41684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4661881" y="2795719"/>
                    <a:ext cx="1426288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=−1+7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61881" y="2795719"/>
                    <a:ext cx="1426288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709" r="-3846"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TextBox 24"/>
            <p:cNvSpPr txBox="1"/>
            <p:nvPr/>
          </p:nvSpPr>
          <p:spPr>
            <a:xfrm>
              <a:off x="442452" y="2371240"/>
              <a:ext cx="16121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7030A0"/>
                  </a:solidFill>
                </a:rPr>
                <a:t>Difference: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203078" y="4003336"/>
            <a:ext cx="7131914" cy="2239756"/>
            <a:chOff x="804872" y="3306255"/>
            <a:chExt cx="7131914" cy="2239756"/>
          </a:xfrm>
        </p:grpSpPr>
        <p:grpSp>
          <p:nvGrpSpPr>
            <p:cNvPr id="30" name="Group 29"/>
            <p:cNvGrpSpPr/>
            <p:nvPr/>
          </p:nvGrpSpPr>
          <p:grpSpPr>
            <a:xfrm>
              <a:off x="1290727" y="3963303"/>
              <a:ext cx="3241942" cy="1582708"/>
              <a:chOff x="1290727" y="3963303"/>
              <a:chExt cx="3241942" cy="1582708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90727" y="4202986"/>
                <a:ext cx="2314575" cy="1343025"/>
              </a:xfrm>
              <a:prstGeom prst="rect">
                <a:avLst/>
              </a:prstGeom>
            </p:spPr>
          </p:pic>
          <p:cxnSp>
            <p:nvCxnSpPr>
              <p:cNvPr id="16" name="Straight Arrow Connector 15"/>
              <p:cNvCxnSpPr>
                <a:cxnSpLocks/>
              </p:cNvCxnSpPr>
              <p:nvPr/>
            </p:nvCxnSpPr>
            <p:spPr>
              <a:xfrm flipV="1">
                <a:off x="3434119" y="3963303"/>
                <a:ext cx="1098550" cy="69850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>
              <a:off x="6543877" y="4001635"/>
              <a:ext cx="844147" cy="487362"/>
              <a:chOff x="6543877" y="4001635"/>
              <a:chExt cx="844147" cy="487362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59452" y="4222330"/>
                <a:ext cx="528572" cy="266667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  <p:cxnSp>
            <p:nvCxnSpPr>
              <p:cNvPr id="11" name="Straight Arrow Connector 10"/>
              <p:cNvCxnSpPr>
                <a:cxnSpLocks/>
              </p:cNvCxnSpPr>
              <p:nvPr/>
            </p:nvCxnSpPr>
            <p:spPr>
              <a:xfrm flipH="1" flipV="1">
                <a:off x="6543877" y="4001635"/>
                <a:ext cx="263429" cy="22069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/>
            <p:cNvGrpSpPr/>
            <p:nvPr/>
          </p:nvGrpSpPr>
          <p:grpSpPr>
            <a:xfrm>
              <a:off x="804872" y="3306255"/>
              <a:ext cx="7131914" cy="1266063"/>
              <a:chOff x="458286" y="3306255"/>
              <a:chExt cx="7131914" cy="1266063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2054582" y="3354288"/>
                <a:ext cx="5535618" cy="1218030"/>
                <a:chOff x="2054582" y="3354288"/>
                <a:chExt cx="5535618" cy="121803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/>
                    <p:cNvSpPr txBox="1"/>
                    <p:nvPr/>
                  </p:nvSpPr>
                  <p:spPr>
                    <a:xfrm>
                      <a:off x="2054582" y="3354288"/>
                      <a:ext cx="553561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4+3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5−4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=20−16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+15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−12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8" name="TextBox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54582" y="3354288"/>
                      <a:ext cx="5535618" cy="36933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t="-1667" r="-110" b="-8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4262734" y="3778637"/>
                      <a:ext cx="190295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=20−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+12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9" name="TextBox 1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62734" y="3778637"/>
                      <a:ext cx="1902957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1278" r="-3514" b="-65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4282604" y="4202986"/>
                      <a:ext cx="119705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=32−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0" name="TextBox 1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82604" y="4202986"/>
                      <a:ext cx="1197059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2041" r="-4592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6" name="TextBox 25"/>
              <p:cNvSpPr txBox="1"/>
              <p:nvPr/>
            </p:nvSpPr>
            <p:spPr>
              <a:xfrm>
                <a:off x="458286" y="3306255"/>
                <a:ext cx="16121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b="1" dirty="0">
                    <a:solidFill>
                      <a:srgbClr val="7030A0"/>
                    </a:solidFill>
                  </a:rPr>
                  <a:t>Product: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713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9A4813-2F4F-4310-14A2-8FD0D1E28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140" y="1313492"/>
            <a:ext cx="7074887" cy="23485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complex_algebra.ipynb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1E12B4-2272-425D-BF45-357ED53F7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698" y="3929916"/>
            <a:ext cx="3256162" cy="250005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B71B9DA-E0B3-446D-A0A1-6CAC5590D275}"/>
              </a:ext>
            </a:extLst>
          </p:cNvPr>
          <p:cNvGrpSpPr/>
          <p:nvPr/>
        </p:nvGrpSpPr>
        <p:grpSpPr>
          <a:xfrm>
            <a:off x="4241804" y="1514093"/>
            <a:ext cx="3673642" cy="858020"/>
            <a:chOff x="4355432" y="1594198"/>
            <a:chExt cx="3673642" cy="85802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5B3D61F-F37C-4F81-87BD-BDF70902DAB4}"/>
                </a:ext>
              </a:extLst>
            </p:cNvPr>
            <p:cNvSpPr/>
            <p:nvPr/>
          </p:nvSpPr>
          <p:spPr>
            <a:xfrm>
              <a:off x="4355432" y="1594198"/>
              <a:ext cx="3673642" cy="8580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B1A3807-A02B-428A-B126-70ECDC7CB292}"/>
                </a:ext>
              </a:extLst>
            </p:cNvPr>
            <p:cNvGrpSpPr/>
            <p:nvPr/>
          </p:nvGrpSpPr>
          <p:grpSpPr>
            <a:xfrm>
              <a:off x="4504133" y="1776987"/>
              <a:ext cx="3344824" cy="578966"/>
              <a:chOff x="1247585" y="1588133"/>
              <a:chExt cx="3344824" cy="57896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3708874D-4F27-4ED4-911F-386CAEE8AAC9}"/>
                      </a:ext>
                    </a:extLst>
                  </p:cNvPr>
                  <p:cNvSpPr txBox="1"/>
                  <p:nvPr/>
                </p:nvSpPr>
                <p:spPr>
                  <a:xfrm>
                    <a:off x="1247585" y="1740444"/>
                    <a:ext cx="1814984" cy="42665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box>
                                <m:box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box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g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</m:ra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box>
                                <m:box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box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3708874D-4F27-4ED4-911F-386CAEE8AA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47585" y="1740444"/>
                    <a:ext cx="1814984" cy="42665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5C0CCF9B-4A3B-43FF-9746-F904A1A4C1E4}"/>
                  </a:ext>
                </a:extLst>
              </p:cNvPr>
              <p:cNvGrpSpPr/>
              <p:nvPr/>
            </p:nvGrpSpPr>
            <p:grpSpPr>
              <a:xfrm>
                <a:off x="3177380" y="1797575"/>
                <a:ext cx="1076632" cy="369332"/>
                <a:chOff x="2157212" y="5356391"/>
                <a:chExt cx="1076632" cy="369332"/>
              </a:xfrm>
            </p:grpSpPr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8FE2948-5BA1-4A83-8FE3-BDA33CEAE2CB}"/>
                    </a:ext>
                  </a:extLst>
                </p:cNvPr>
                <p:cNvSpPr txBox="1"/>
                <p:nvPr/>
              </p:nvSpPr>
              <p:spPr>
                <a:xfrm>
                  <a:off x="2850386" y="5356391"/>
                  <a:ext cx="3834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sym typeface="Wingdings" panose="05000000000000000000" pitchFamily="2" charset="2"/>
                    </a:rPr>
                    <a:t></a:t>
                  </a:r>
                  <a:endPara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96FFDDAC-D164-4AD8-B5FC-C34BD2FD00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57212" y="5545146"/>
                  <a:ext cx="693174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F300231D-AF9B-4A62-80BC-0BCD155A1AD3}"/>
                      </a:ext>
                    </a:extLst>
                  </p:cNvPr>
                  <p:cNvSpPr txBox="1"/>
                  <p:nvPr/>
                </p:nvSpPr>
                <p:spPr>
                  <a:xfrm>
                    <a:off x="3225048" y="1588133"/>
                    <a:ext cx="1367361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𝑎𝑟𝑔𝑢𝑚𝑒𝑛𝑡</m:t>
                          </m:r>
                        </m:oMath>
                      </m:oMathPara>
                    </a14:m>
                    <a:endParaRPr lang="en-US" sz="16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F300231D-AF9B-4A62-80BC-0BCD155A1A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25048" y="1588133"/>
                    <a:ext cx="1367361" cy="24622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125" r="-3571" b="-268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C281328-BB72-4D31-821A-677DF468D575}"/>
              </a:ext>
            </a:extLst>
          </p:cNvPr>
          <p:cNvGrpSpPr/>
          <p:nvPr/>
        </p:nvGrpSpPr>
        <p:grpSpPr>
          <a:xfrm>
            <a:off x="647173" y="3816509"/>
            <a:ext cx="3265005" cy="2911024"/>
            <a:chOff x="647173" y="3840572"/>
            <a:chExt cx="3265005" cy="2911024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A079EE6-EBF6-40FA-B922-149155DC8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1851" y="4251546"/>
              <a:ext cx="2500050" cy="25000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7CB985F-96A5-458C-8D26-F53376A0EE0A}"/>
                    </a:ext>
                  </a:extLst>
                </p:cNvPr>
                <p:cNvSpPr txBox="1"/>
                <p:nvPr/>
              </p:nvSpPr>
              <p:spPr>
                <a:xfrm>
                  <a:off x="1319108" y="3840572"/>
                  <a:ext cx="2185262" cy="3742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Roots of Unity</a:t>
                  </a: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7CB985F-96A5-458C-8D26-F53376A0EE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9108" y="3840572"/>
                  <a:ext cx="2185262" cy="374270"/>
                </a:xfrm>
                <a:prstGeom prst="rect">
                  <a:avLst/>
                </a:prstGeom>
                <a:blipFill>
                  <a:blip r:embed="rId8"/>
                  <a:stretch>
                    <a:fillRect t="-6557" b="-262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D448EDD-1918-46EC-9F0C-AAE3370F7CE3}"/>
                    </a:ext>
                  </a:extLst>
                </p:cNvPr>
                <p:cNvSpPr txBox="1"/>
                <p:nvPr/>
              </p:nvSpPr>
              <p:spPr>
                <a:xfrm>
                  <a:off x="2647921" y="4449439"/>
                  <a:ext cx="1208597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0.31+0.95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D448EDD-1918-46EC-9F0C-AAE3370F7C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7921" y="4449439"/>
                  <a:ext cx="1208597" cy="276999"/>
                </a:xfrm>
                <a:prstGeom prst="rect">
                  <a:avLst/>
                </a:prstGeom>
                <a:blipFill>
                  <a:blip r:embed="rId9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C6875F7-F4A9-4E6D-98E5-E5B79B1F51B1}"/>
                    </a:ext>
                  </a:extLst>
                </p:cNvPr>
                <p:cNvSpPr txBox="1"/>
                <p:nvPr/>
              </p:nvSpPr>
              <p:spPr>
                <a:xfrm>
                  <a:off x="2647921" y="6267162"/>
                  <a:ext cx="1129084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0.31−0.95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C6875F7-F4A9-4E6D-98E5-E5B79B1F51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7921" y="6267162"/>
                  <a:ext cx="1129084" cy="276999"/>
                </a:xfrm>
                <a:prstGeom prst="rect">
                  <a:avLst/>
                </a:prstGeom>
                <a:blipFill>
                  <a:blip r:embed="rId10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7399810D-1065-41C2-A1DF-C14939B459EC}"/>
                    </a:ext>
                  </a:extLst>
                </p:cNvPr>
                <p:cNvSpPr txBox="1"/>
                <p:nvPr/>
              </p:nvSpPr>
              <p:spPr>
                <a:xfrm>
                  <a:off x="647173" y="4788930"/>
                  <a:ext cx="1208597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−8.1+0.59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7399810D-1065-41C2-A1DF-C14939B459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173" y="4788930"/>
                  <a:ext cx="1208597" cy="276999"/>
                </a:xfrm>
                <a:prstGeom prst="rect">
                  <a:avLst/>
                </a:prstGeom>
                <a:blipFill>
                  <a:blip r:embed="rId11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97247FF-1E12-4300-820F-EBF07982C8A9}"/>
                    </a:ext>
                  </a:extLst>
                </p:cNvPr>
                <p:cNvSpPr txBox="1"/>
                <p:nvPr/>
              </p:nvSpPr>
              <p:spPr>
                <a:xfrm>
                  <a:off x="647173" y="5965246"/>
                  <a:ext cx="1208597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−8.1−0.59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97247FF-1E12-4300-820F-EBF07982C8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173" y="5965246"/>
                  <a:ext cx="1208597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9E8D995-84EF-4D97-ABE9-5245EF429FC3}"/>
                    </a:ext>
                  </a:extLst>
                </p:cNvPr>
                <p:cNvSpPr txBox="1"/>
                <p:nvPr/>
              </p:nvSpPr>
              <p:spPr>
                <a:xfrm>
                  <a:off x="3144912" y="5185019"/>
                  <a:ext cx="767266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1+0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9E8D995-84EF-4D97-ABE9-5245EF429F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4912" y="5185019"/>
                  <a:ext cx="767266" cy="276999"/>
                </a:xfrm>
                <a:prstGeom prst="rect">
                  <a:avLst/>
                </a:prstGeom>
                <a:blipFill>
                  <a:blip r:embed="rId13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CCABAE3-BDDF-4E3D-8181-868D263F6B04}"/>
                    </a:ext>
                  </a:extLst>
                </p:cNvPr>
                <p:cNvSpPr txBox="1"/>
                <p:nvPr/>
              </p:nvSpPr>
              <p:spPr>
                <a:xfrm>
                  <a:off x="2421001" y="5206144"/>
                  <a:ext cx="317715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CCABAE3-BDDF-4E3D-8181-868D263F6B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1001" y="5206144"/>
                  <a:ext cx="317715" cy="27699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E21ABA4D-F488-4C6D-9E33-B553E81341EC}"/>
                </a:ext>
              </a:extLst>
            </p:cNvPr>
            <p:cNvSpPr/>
            <p:nvPr/>
          </p:nvSpPr>
          <p:spPr>
            <a:xfrm>
              <a:off x="1612516" y="4818836"/>
              <a:ext cx="1397292" cy="1367310"/>
            </a:xfrm>
            <a:prstGeom prst="arc">
              <a:avLst>
                <a:gd name="adj1" fmla="val 17794947"/>
                <a:gd name="adj2" fmla="val 21525722"/>
              </a:avLst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94B16F9E-EFAE-4354-9A8C-F1ABF4BDDDD8}"/>
              </a:ext>
            </a:extLst>
          </p:cNvPr>
          <p:cNvSpPr/>
          <p:nvPr/>
        </p:nvSpPr>
        <p:spPr>
          <a:xfrm>
            <a:off x="2619375" y="3397250"/>
            <a:ext cx="1622429" cy="222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E18CF51-99D5-422C-9F45-79FA42D8953B}"/>
              </a:ext>
            </a:extLst>
          </p:cNvPr>
          <p:cNvSpPr/>
          <p:nvPr/>
        </p:nvSpPr>
        <p:spPr>
          <a:xfrm>
            <a:off x="5773787" y="4756406"/>
            <a:ext cx="646063" cy="28377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B0AAEDB-25B4-491E-AF07-72169E1292CC}"/>
              </a:ext>
            </a:extLst>
          </p:cNvPr>
          <p:cNvSpPr/>
          <p:nvPr/>
        </p:nvSpPr>
        <p:spPr>
          <a:xfrm>
            <a:off x="6750869" y="5118356"/>
            <a:ext cx="646063" cy="28377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A6A9B8-10D6-AB6B-2FFC-ECE3AAA76115}"/>
              </a:ext>
            </a:extLst>
          </p:cNvPr>
          <p:cNvSpPr txBox="1"/>
          <p:nvPr/>
        </p:nvSpPr>
        <p:spPr>
          <a:xfrm>
            <a:off x="4390505" y="1536546"/>
            <a:ext cx="391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A5F6B6-18CD-E60D-4C0A-E0498F00FF8B}"/>
              </a:ext>
            </a:extLst>
          </p:cNvPr>
          <p:cNvSpPr txBox="1"/>
          <p:nvPr/>
        </p:nvSpPr>
        <p:spPr>
          <a:xfrm>
            <a:off x="5102318" y="1542993"/>
            <a:ext cx="391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t2</a:t>
            </a:r>
          </a:p>
        </p:txBody>
      </p:sp>
    </p:spTree>
    <p:extLst>
      <p:ext uri="{BB962C8B-B14F-4D97-AF65-F5344CB8AC3E}">
        <p14:creationId xmlns:p14="http://schemas.microsoft.com/office/powerpoint/2010/main" val="16670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6" grpId="0"/>
      <p:bldP spid="3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Functional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Consider the following series: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For example: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=1+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, what is the domain interval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converges?</a:t>
                </a:r>
              </a:p>
              <a:p>
                <a:pPr marL="91440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=1+1+1+1+…=∞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(diverges)</a:t>
                </a:r>
              </a:p>
              <a:p>
                <a:pPr marL="91440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(converges)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What about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𝐌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91440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91440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1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Functional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3840803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+…=?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(−1)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−1)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(1−1)+(1−1)=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(−1)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1−1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1−1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1−1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1)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 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384080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4CFD7A-4C32-4145-9CC8-69A8E73B95EB}"/>
              </a:ext>
            </a:extLst>
          </p:cNvPr>
          <p:cNvSpPr txBox="1"/>
          <p:nvPr/>
        </p:nvSpPr>
        <p:spPr>
          <a:xfrm>
            <a:off x="2111323" y="5523187"/>
            <a:ext cx="4921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</a:rPr>
              <a:t>Note:  This approach of adding partial terms of a series is called </a:t>
            </a:r>
            <a:r>
              <a:rPr lang="en-US" b="1" dirty="0"/>
              <a:t>Cesàro</a:t>
            </a:r>
            <a:r>
              <a:rPr lang="en-US" sz="2000" dirty="0">
                <a:solidFill>
                  <a:srgbClr val="0070C0"/>
                </a:solidFill>
              </a:rPr>
              <a:t> summation</a:t>
            </a:r>
          </a:p>
        </p:txBody>
      </p:sp>
    </p:spTree>
    <p:extLst>
      <p:ext uri="{BB962C8B-B14F-4D97-AF65-F5344CB8AC3E}">
        <p14:creationId xmlns:p14="http://schemas.microsoft.com/office/powerpoint/2010/main" val="147050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Functional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𝑴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(−1,1)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065799-D812-4211-972E-8292B1EDA8A1}"/>
                  </a:ext>
                </a:extLst>
              </p:cNvPr>
              <p:cNvSpPr txBox="1"/>
              <p:nvPr/>
            </p:nvSpPr>
            <p:spPr>
              <a:xfrm>
                <a:off x="5508523" y="4609130"/>
                <a:ext cx="2260106" cy="3606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⇔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func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065799-D812-4211-972E-8292B1EDA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23" y="4609130"/>
                <a:ext cx="2260106" cy="360612"/>
              </a:xfrm>
              <a:prstGeom prst="rect">
                <a:avLst/>
              </a:prstGeom>
              <a:blipFill>
                <a:blip r:embed="rId4"/>
                <a:stretch>
                  <a:fillRect l="-1622" r="-2432"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Curved Down 4">
            <a:extLst>
              <a:ext uri="{FF2B5EF4-FFF2-40B4-BE49-F238E27FC236}">
                <a16:creationId xmlns:a16="http://schemas.microsoft.com/office/drawing/2014/main" id="{683CFBC5-AF96-4D04-BEA2-3C6E3168C408}"/>
              </a:ext>
            </a:extLst>
          </p:cNvPr>
          <p:cNvSpPr/>
          <p:nvPr/>
        </p:nvSpPr>
        <p:spPr>
          <a:xfrm>
            <a:off x="4889091" y="5058268"/>
            <a:ext cx="1378974" cy="360612"/>
          </a:xfrm>
          <a:prstGeom prst="curved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34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Functional 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(−1)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?!</a:t>
                </a:r>
                <a:r>
                  <a:rPr lang="en-US" sz="2400" dirty="0">
                    <a:ea typeface="Cambria Math" panose="02040503050406030204" pitchFamily="18" charset="0"/>
                  </a:rPr>
                  <a:t> (</a:t>
                </a:r>
                <a:r>
                  <a:rPr lang="en-US" sz="2400" i="1" dirty="0">
                    <a:ea typeface="Cambria Math" panose="02040503050406030204" pitchFamily="18" charset="0"/>
                  </a:rPr>
                  <a:t>debatable</a:t>
                </a:r>
                <a:r>
                  <a:rPr lang="en-US" sz="2400" dirty="0">
                    <a:ea typeface="Cambria Math" panose="02040503050406030204" pitchFamily="18" charset="0"/>
                  </a:rPr>
                  <a:t>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  <m:sup>
                        <m: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is </a:t>
                </a:r>
                <a:r>
                  <a:rPr lang="en-US" sz="2400" i="1" dirty="0">
                    <a:ea typeface="Cambria Math" panose="02040503050406030204" pitchFamily="18" charset="0"/>
                  </a:rPr>
                  <a:t>undefined</a:t>
                </a:r>
                <a:r>
                  <a:rPr lang="en-US" sz="2400" dirty="0"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(−1,1)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is the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functional equation </a:t>
                </a:r>
                <a:r>
                  <a:rPr lang="en-US" sz="2400" dirty="0">
                    <a:ea typeface="Cambria Math" panose="02040503050406030204" pitchFamily="18" charset="0"/>
                  </a:rPr>
                  <a:t>for the infinite series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only</a:t>
                </a:r>
                <a:r>
                  <a:rPr lang="en-US" sz="2400" dirty="0">
                    <a:ea typeface="Cambria Math" panose="02040503050406030204" pitchFamily="18" charset="0"/>
                  </a:rPr>
                  <a:t> over the exclusive domain </a:t>
                </a:r>
                <a:r>
                  <a:rPr lang="en-US" sz="2400" b="1" dirty="0">
                    <a:ea typeface="Cambria Math" panose="02040503050406030204" pitchFamily="18" charset="0"/>
                  </a:rPr>
                  <a:t>(-1, 1)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We no longer need to add a large (approximately infinite) number of terms to get the sum within that domain – we can use this equation as a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shortcut!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r="-1777" b="-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2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Functional Equation for the Factorial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Consider the classic factorial function: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∗…∗1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 ∗4 ∗3 ∗2 ∗1=120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We wish to find a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functional equation </a:t>
                </a:r>
                <a:r>
                  <a:rPr lang="en-US" sz="2400" dirty="0">
                    <a:ea typeface="Cambria Math" panose="02040503050406030204" pitchFamily="18" charset="0"/>
                  </a:rPr>
                  <a:t>that provides a shortcut to compute the factorial without having to iterate through the product of every term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For an analogy, consider the closed form (analytic)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Riemann Integral </a:t>
                </a:r>
                <a:r>
                  <a:rPr lang="en-US" sz="2400" dirty="0">
                    <a:ea typeface="Cambria Math" panose="02040503050406030204" pitchFamily="18" charset="0"/>
                  </a:rPr>
                  <a:t>is the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functional equation</a:t>
                </a:r>
                <a:r>
                  <a:rPr lang="en-US" sz="2400" dirty="0">
                    <a:ea typeface="Cambria Math" panose="02040503050406030204" pitchFamily="18" charset="0"/>
                  </a:rPr>
                  <a:t> of an </a:t>
                </a:r>
                <a:r>
                  <a:rPr lang="en-US" sz="2400" i="1" dirty="0">
                    <a:ea typeface="Cambria Math" panose="02040503050406030204" pitchFamily="18" charset="0"/>
                  </a:rPr>
                  <a:t>infinite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i="1" dirty="0">
                    <a:ea typeface="Cambria Math" panose="02040503050406030204" pitchFamily="18" charset="0"/>
                  </a:rPr>
                  <a:t>series</a:t>
                </a:r>
                <a:r>
                  <a:rPr lang="en-US" sz="2400" dirty="0">
                    <a:ea typeface="Cambria Math" panose="02040503050406030204" pitchFamily="18" charset="0"/>
                  </a:rPr>
                  <a:t> of diminishing rectangles under a curve within a given interval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Can we express the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factorial function</a:t>
                </a:r>
                <a:r>
                  <a:rPr lang="en-US" sz="2400" dirty="0">
                    <a:ea typeface="Cambria Math" panose="02040503050406030204" pitchFamily="18" charset="0"/>
                  </a:rPr>
                  <a:t> as an </a:t>
                </a:r>
                <a:r>
                  <a:rPr lang="en-US" sz="2400" b="1" i="1" dirty="0">
                    <a:ea typeface="Cambria Math" panose="02040503050406030204" pitchFamily="18" charset="0"/>
                  </a:rPr>
                  <a:t>integral</a:t>
                </a:r>
                <a:r>
                  <a:rPr lang="en-US" sz="2400" dirty="0">
                    <a:ea typeface="Cambria Math" panose="02040503050406030204" pitchFamily="18" charset="0"/>
                  </a:rPr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658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5!=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120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𝑹𝒆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6691F0-D805-4F47-AF73-4BD3C0B12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731" y="1819566"/>
            <a:ext cx="1300313" cy="170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4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3C050D-95DB-41D2-BA4C-FAA5FA484231}"/>
                  </a:ext>
                </a:extLst>
              </p:cNvPr>
              <p:cNvSpPr txBox="1"/>
              <p:nvPr/>
            </p:nvSpPr>
            <p:spPr>
              <a:xfrm>
                <a:off x="2077118" y="1836174"/>
                <a:ext cx="4989764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3C050D-95DB-41D2-BA4C-FAA5FA484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118" y="1836174"/>
                <a:ext cx="4989764" cy="7012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806A74-44F9-4E9E-856B-81360D55DF0F}"/>
                  </a:ext>
                </a:extLst>
              </p:cNvPr>
              <p:cNvSpPr txBox="1"/>
              <p:nvPr/>
            </p:nvSpPr>
            <p:spPr>
              <a:xfrm>
                <a:off x="1653413" y="2991469"/>
                <a:ext cx="5837175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𝑑𝑣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806A74-44F9-4E9E-856B-81360D55D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413" y="2991469"/>
                <a:ext cx="5837175" cy="9687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773234-7FF6-4AD3-826E-91286BE7471D}"/>
                  </a:ext>
                </a:extLst>
              </p:cNvPr>
              <p:cNvSpPr txBox="1"/>
              <p:nvPr/>
            </p:nvSpPr>
            <p:spPr>
              <a:xfrm>
                <a:off x="3089671" y="4156115"/>
                <a:ext cx="2964658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773234-7FF6-4AD3-826E-91286BE74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671" y="4156115"/>
                <a:ext cx="2964658" cy="9687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32B768-2645-4030-8729-AD0822151E49}"/>
                  </a:ext>
                </a:extLst>
              </p:cNvPr>
              <p:cNvSpPr txBox="1"/>
              <p:nvPr/>
            </p:nvSpPr>
            <p:spPr>
              <a:xfrm>
                <a:off x="2286000" y="5124842"/>
                <a:ext cx="4572000" cy="10610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𝑑𝑣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𝑢𝑣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32B768-2645-4030-8729-AD0822151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5124842"/>
                <a:ext cx="4572000" cy="10610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B4D0F93-7FA0-48DA-8BE4-0303182E2AC6}"/>
              </a:ext>
            </a:extLst>
          </p:cNvPr>
          <p:cNvSpPr txBox="1"/>
          <p:nvPr/>
        </p:nvSpPr>
        <p:spPr>
          <a:xfrm>
            <a:off x="2990235" y="1426405"/>
            <a:ext cx="3163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Differential Product Rule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194279-8675-45BE-83D2-01EEE40C1EC2}"/>
              </a:ext>
            </a:extLst>
          </p:cNvPr>
          <p:cNvSpPr txBox="1"/>
          <p:nvPr/>
        </p:nvSpPr>
        <p:spPr>
          <a:xfrm>
            <a:off x="2990234" y="5901795"/>
            <a:ext cx="3163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Integration by Parts</a:t>
            </a:r>
          </a:p>
        </p:txBody>
      </p:sp>
    </p:spTree>
    <p:extLst>
      <p:ext uri="{BB962C8B-B14F-4D97-AF65-F5344CB8AC3E}">
        <p14:creationId xmlns:p14="http://schemas.microsoft.com/office/powerpoint/2010/main" val="359379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5" grpId="0"/>
      <p:bldP spid="1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Recall integration by parts (from </a:t>
                </a:r>
                <a:r>
                  <a:rPr lang="en-US" sz="2400" i="1" dirty="0">
                    <a:ea typeface="Cambria Math" panose="02040503050406030204" pitchFamily="18" charset="0"/>
                  </a:rPr>
                  <a:t>differential</a:t>
                </a:r>
                <a:r>
                  <a:rPr lang="en-US" sz="2400" dirty="0">
                    <a:ea typeface="Cambria Math" panose="02040503050406030204" pitchFamily="18" charset="0"/>
                  </a:rPr>
                  <a:t> product rule)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5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(5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02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3405725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5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(5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(5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340572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010A23-9255-4A3F-91CB-412F02E6BC94}"/>
              </a:ext>
            </a:extLst>
          </p:cNvPr>
          <p:cNvSpPr/>
          <p:nvPr/>
        </p:nvSpPr>
        <p:spPr>
          <a:xfrm>
            <a:off x="4092677" y="1468581"/>
            <a:ext cx="2949678" cy="95752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701948-F807-4A60-8F82-3225311FA5C4}"/>
              </a:ext>
            </a:extLst>
          </p:cNvPr>
          <p:cNvSpPr/>
          <p:nvPr/>
        </p:nvSpPr>
        <p:spPr>
          <a:xfrm>
            <a:off x="1892709" y="3162188"/>
            <a:ext cx="2949678" cy="95752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545E52-2587-4BCE-9E86-EBD4A2AE193B}"/>
              </a:ext>
            </a:extLst>
          </p:cNvPr>
          <p:cNvSpPr/>
          <p:nvPr/>
        </p:nvSpPr>
        <p:spPr>
          <a:xfrm>
            <a:off x="7064477" y="2595716"/>
            <a:ext cx="648929" cy="4866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79424B-49BF-488F-9560-2F5F4CE86029}"/>
              </a:ext>
            </a:extLst>
          </p:cNvPr>
          <p:cNvSpPr/>
          <p:nvPr/>
        </p:nvSpPr>
        <p:spPr>
          <a:xfrm>
            <a:off x="2101645" y="1468580"/>
            <a:ext cx="1991032" cy="95752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71BF20-C2BD-4EB3-905D-95CBB71A9286}"/>
              </a:ext>
            </a:extLst>
          </p:cNvPr>
          <p:cNvSpPr/>
          <p:nvPr/>
        </p:nvSpPr>
        <p:spPr>
          <a:xfrm>
            <a:off x="1507100" y="2426109"/>
            <a:ext cx="4032053" cy="73607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1689EE-E0C2-4B27-8D5B-3A3DDA817F71}"/>
                  </a:ext>
                </a:extLst>
              </p:cNvPr>
              <p:cNvSpPr/>
              <p:nvPr/>
            </p:nvSpPr>
            <p:spPr>
              <a:xfrm>
                <a:off x="2774582" y="5136916"/>
                <a:ext cx="2918107" cy="10453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1689EE-E0C2-4B27-8D5B-3A3DDA817F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582" y="5136916"/>
                <a:ext cx="2918107" cy="10453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661EA76A-9865-49C8-8169-DC3A752FFB8F}"/>
              </a:ext>
            </a:extLst>
          </p:cNvPr>
          <p:cNvSpPr/>
          <p:nvPr/>
        </p:nvSpPr>
        <p:spPr>
          <a:xfrm>
            <a:off x="4455079" y="5368124"/>
            <a:ext cx="257651" cy="256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Curved Right 11">
            <a:extLst>
              <a:ext uri="{FF2B5EF4-FFF2-40B4-BE49-F238E27FC236}">
                <a16:creationId xmlns:a16="http://schemas.microsoft.com/office/drawing/2014/main" id="{7418FF64-68C9-4339-9B37-D377427388B5}"/>
              </a:ext>
            </a:extLst>
          </p:cNvPr>
          <p:cNvSpPr/>
          <p:nvPr/>
        </p:nvSpPr>
        <p:spPr>
          <a:xfrm rot="5400000">
            <a:off x="4015782" y="4732582"/>
            <a:ext cx="390832" cy="9449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73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5" grpId="0" animBg="1"/>
      <p:bldP spid="5" grpId="1" animBg="1"/>
      <p:bldP spid="8" grpId="0" animBg="1"/>
      <p:bldP spid="8" grpId="1" animBg="1"/>
      <p:bldP spid="9" grpId="0" animBg="1"/>
      <p:bldP spid="9" grpId="1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494" y="2650444"/>
            <a:ext cx="257143" cy="3523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677B3E9-C61B-46BD-B1EF-CB8AAC1278B0}"/>
                  </a:ext>
                </a:extLst>
              </p:cNvPr>
              <p:cNvSpPr txBox="1"/>
              <p:nvPr/>
            </p:nvSpPr>
            <p:spPr>
              <a:xfrm>
                <a:off x="2411361" y="2925291"/>
                <a:ext cx="5671168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5−4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5−4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5+4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5+4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8+31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677B3E9-C61B-46BD-B1EF-CB8AAC127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361" y="2925291"/>
                <a:ext cx="5671168" cy="7689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95409E91-345F-4EEA-BB7A-EF98FA913FBC}"/>
              </a:ext>
            </a:extLst>
          </p:cNvPr>
          <p:cNvGrpSpPr/>
          <p:nvPr/>
        </p:nvGrpSpPr>
        <p:grpSpPr>
          <a:xfrm>
            <a:off x="813005" y="1743428"/>
            <a:ext cx="2736168" cy="768993"/>
            <a:chOff x="628650" y="2879054"/>
            <a:chExt cx="2736168" cy="7689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C1D7565-8D89-45AA-9712-367AB33144F2}"/>
                    </a:ext>
                  </a:extLst>
                </p:cNvPr>
                <p:cNvSpPr txBox="1"/>
                <p:nvPr/>
              </p:nvSpPr>
              <p:spPr>
                <a:xfrm>
                  <a:off x="2227006" y="2879054"/>
                  <a:ext cx="1137812" cy="7689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4+3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5−4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C1D7565-8D89-45AA-9712-367AB33144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7006" y="2879054"/>
                  <a:ext cx="1137812" cy="7689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D7D99A7-3DE0-4CBC-8130-EA4FF86695D7}"/>
                </a:ext>
              </a:extLst>
            </p:cNvPr>
            <p:cNvSpPr txBox="1"/>
            <p:nvPr/>
          </p:nvSpPr>
          <p:spPr>
            <a:xfrm>
              <a:off x="628650" y="3003684"/>
              <a:ext cx="1386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7030A0"/>
                  </a:solidFill>
                </a:rPr>
                <a:t>Division: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243F63-C145-4A38-BD78-1A32D5D666A4}"/>
                  </a:ext>
                </a:extLst>
              </p:cNvPr>
              <p:cNvSpPr txBox="1"/>
              <p:nvPr/>
            </p:nvSpPr>
            <p:spPr>
              <a:xfrm>
                <a:off x="2199354" y="4394249"/>
                <a:ext cx="1946787" cy="806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41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41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243F63-C145-4A38-BD78-1A32D5D66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9354" y="4394249"/>
                <a:ext cx="1946787" cy="8066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B2DB223F-A847-4EFA-B88F-3347FAA0D72D}"/>
              </a:ext>
            </a:extLst>
          </p:cNvPr>
          <p:cNvSpPr txBox="1"/>
          <p:nvPr/>
        </p:nvSpPr>
        <p:spPr>
          <a:xfrm>
            <a:off x="3853016" y="3726149"/>
            <a:ext cx="2662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Complex Conjugate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6B6897D-13B3-4BC6-A118-9CB07410D93B}"/>
              </a:ext>
            </a:extLst>
          </p:cNvPr>
          <p:cNvSpPr/>
          <p:nvPr/>
        </p:nvSpPr>
        <p:spPr>
          <a:xfrm>
            <a:off x="3886200" y="3350409"/>
            <a:ext cx="2595716" cy="3956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45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36" grpId="0"/>
      <p:bldP spid="3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79229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=120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=(120)(1)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79229"/>
                <a:ext cx="7886700" cy="4637216"/>
              </a:xfrm>
              <a:blipFill>
                <a:blip r:embed="rId3"/>
                <a:stretch>
                  <a:fillRect b="-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EC1B64C-9A61-4B42-B023-AB06AD3863B8}"/>
              </a:ext>
            </a:extLst>
          </p:cNvPr>
          <p:cNvSpPr/>
          <p:nvPr/>
        </p:nvSpPr>
        <p:spPr>
          <a:xfrm>
            <a:off x="4890156" y="1742290"/>
            <a:ext cx="257651" cy="256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Curved Right 6">
            <a:extLst>
              <a:ext uri="{FF2B5EF4-FFF2-40B4-BE49-F238E27FC236}">
                <a16:creationId xmlns:a16="http://schemas.microsoft.com/office/drawing/2014/main" id="{1D496737-666E-4AD0-A8BF-1E3F4FE05CAC}"/>
              </a:ext>
            </a:extLst>
          </p:cNvPr>
          <p:cNvSpPr/>
          <p:nvPr/>
        </p:nvSpPr>
        <p:spPr>
          <a:xfrm rot="5400000">
            <a:off x="4450859" y="1106748"/>
            <a:ext cx="390832" cy="9449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FFBC1C-E3D0-478D-B0F9-F88EEAEA791E}"/>
              </a:ext>
            </a:extLst>
          </p:cNvPr>
          <p:cNvSpPr/>
          <p:nvPr/>
        </p:nvSpPr>
        <p:spPr>
          <a:xfrm>
            <a:off x="4970207" y="2595239"/>
            <a:ext cx="257651" cy="256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Curved Right 8">
            <a:extLst>
              <a:ext uri="{FF2B5EF4-FFF2-40B4-BE49-F238E27FC236}">
                <a16:creationId xmlns:a16="http://schemas.microsoft.com/office/drawing/2014/main" id="{44EED7A9-4AD2-4EC4-8EAA-92051AD0003F}"/>
              </a:ext>
            </a:extLst>
          </p:cNvPr>
          <p:cNvSpPr/>
          <p:nvPr/>
        </p:nvSpPr>
        <p:spPr>
          <a:xfrm rot="5400000">
            <a:off x="4530910" y="1959697"/>
            <a:ext cx="390832" cy="9449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3EA9F3C-F208-48CF-8E4E-085C17638379}"/>
              </a:ext>
            </a:extLst>
          </p:cNvPr>
          <p:cNvSpPr/>
          <p:nvPr/>
        </p:nvSpPr>
        <p:spPr>
          <a:xfrm>
            <a:off x="4970207" y="3478960"/>
            <a:ext cx="257651" cy="256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Curved Right 10">
            <a:extLst>
              <a:ext uri="{FF2B5EF4-FFF2-40B4-BE49-F238E27FC236}">
                <a16:creationId xmlns:a16="http://schemas.microsoft.com/office/drawing/2014/main" id="{3A82B639-CD53-44DE-BAA1-AAF0E7735FD3}"/>
              </a:ext>
            </a:extLst>
          </p:cNvPr>
          <p:cNvSpPr/>
          <p:nvPr/>
        </p:nvSpPr>
        <p:spPr>
          <a:xfrm rot="5400000">
            <a:off x="4530910" y="2843418"/>
            <a:ext cx="390832" cy="9449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2DCF1D-1BE4-4B8B-875D-D106DC9C7A93}"/>
              </a:ext>
            </a:extLst>
          </p:cNvPr>
          <p:cNvSpPr/>
          <p:nvPr/>
        </p:nvSpPr>
        <p:spPr>
          <a:xfrm>
            <a:off x="5069982" y="4362681"/>
            <a:ext cx="257651" cy="256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47AD91A3-C5CA-453E-A503-E769D907FAB0}"/>
              </a:ext>
            </a:extLst>
          </p:cNvPr>
          <p:cNvSpPr/>
          <p:nvPr/>
        </p:nvSpPr>
        <p:spPr>
          <a:xfrm rot="5400000">
            <a:off x="4630685" y="3727139"/>
            <a:ext cx="390832" cy="9449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13B21C-9FB9-440B-B4B5-A760EAD995C7}"/>
              </a:ext>
            </a:extLst>
          </p:cNvPr>
          <p:cNvSpPr/>
          <p:nvPr/>
        </p:nvSpPr>
        <p:spPr>
          <a:xfrm>
            <a:off x="3672348" y="4999703"/>
            <a:ext cx="1740310" cy="88490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5278A5-6CD0-46B6-A816-7B8AE767655B}"/>
              </a:ext>
            </a:extLst>
          </p:cNvPr>
          <p:cNvSpPr/>
          <p:nvPr/>
        </p:nvSpPr>
        <p:spPr>
          <a:xfrm>
            <a:off x="6523702" y="5278771"/>
            <a:ext cx="452285" cy="34773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7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4" grpId="0" animBg="1"/>
      <p:bldP spid="1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10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Realize the real Gamma function is just an integral that we can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numerically compute </a:t>
                </a:r>
                <a:r>
                  <a:rPr lang="en-US" sz="2400" dirty="0">
                    <a:ea typeface="Cambria Math" panose="02040503050406030204" pitchFamily="18" charset="0"/>
                  </a:rPr>
                  <a:t>using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Simpson’s Rule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Let’s plot this integral over the domain of </a:t>
                </a:r>
                <a:r>
                  <a:rPr lang="en-US" sz="2400" b="1" dirty="0">
                    <a:ea typeface="Cambria Math" panose="02040503050406030204" pitchFamily="18" charset="0"/>
                  </a:rPr>
                  <a:t>real numbers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We will first plot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≤5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along with</a:t>
                </a:r>
                <a:r>
                  <a:rPr lang="en-US" sz="24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!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49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62FD2A-BE83-4FB0-A263-19D221D30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799" y="4466590"/>
            <a:ext cx="5169100" cy="1316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plot_euler_gamma.ipynb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D64635D-06B5-43F4-AD1A-E18222BAD455}"/>
              </a:ext>
            </a:extLst>
          </p:cNvPr>
          <p:cNvGrpSpPr/>
          <p:nvPr/>
        </p:nvGrpSpPr>
        <p:grpSpPr>
          <a:xfrm>
            <a:off x="4855723" y="4461208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4333AD6-9A19-41C1-A1C7-F85A3B862F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C0DFF8-CC94-491E-B2EF-5EE1D17CAC0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5E85C4-D83D-4CFB-9B2A-06F21A286DD6}"/>
              </a:ext>
            </a:extLst>
          </p:cNvPr>
          <p:cNvGrpSpPr/>
          <p:nvPr/>
        </p:nvGrpSpPr>
        <p:grpSpPr>
          <a:xfrm>
            <a:off x="3617226" y="4704196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9B54EC9-B836-4E82-AD61-B8C6EB4CAC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2388BC-8906-4FE6-BC9A-CDC5B4859CC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BC3885-7FBA-49A5-89F2-C622FD3EF31C}"/>
              </a:ext>
            </a:extLst>
          </p:cNvPr>
          <p:cNvGrpSpPr/>
          <p:nvPr/>
        </p:nvGrpSpPr>
        <p:grpSpPr>
          <a:xfrm>
            <a:off x="7161792" y="5413528"/>
            <a:ext cx="1064340" cy="369332"/>
            <a:chOff x="3647644" y="5421073"/>
            <a:chExt cx="1064340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232BC4-A2A5-4F50-9B61-EE9D2F9C7D2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FAAFA81-1284-4965-A0C9-CC0FDDEC83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580200-99CA-4FFD-AEB0-3FD121EA25D9}"/>
              </a:ext>
            </a:extLst>
          </p:cNvPr>
          <p:cNvGrpSpPr/>
          <p:nvPr/>
        </p:nvGrpSpPr>
        <p:grpSpPr>
          <a:xfrm>
            <a:off x="3801828" y="4938488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719DFC-7A1B-4872-9676-3E70D7F1451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25BE669-5CEA-416D-996F-9E64D64BAF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24C49DB4-ED05-4E16-A86E-B1E961F68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509" y="2905424"/>
            <a:ext cx="4748981" cy="9497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38AEE0-150A-4846-B655-D441E0A86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7510" y="1619665"/>
            <a:ext cx="4748980" cy="97207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0773B6D-CA92-468F-9FC2-12E2DFBCD72F}"/>
              </a:ext>
            </a:extLst>
          </p:cNvPr>
          <p:cNvSpPr txBox="1"/>
          <p:nvPr/>
        </p:nvSpPr>
        <p:spPr>
          <a:xfrm>
            <a:off x="265471" y="1782535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Imperative</a:t>
            </a:r>
          </a:p>
          <a:p>
            <a:pPr algn="ctr"/>
            <a:r>
              <a:rPr lang="en-US" b="1" dirty="0"/>
              <a:t>Procedural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A02C10-8CB3-4751-AD5D-E85C37412A78}"/>
              </a:ext>
            </a:extLst>
          </p:cNvPr>
          <p:cNvSpPr txBox="1"/>
          <p:nvPr/>
        </p:nvSpPr>
        <p:spPr>
          <a:xfrm>
            <a:off x="265471" y="3053178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Declarative</a:t>
            </a:r>
          </a:p>
          <a:p>
            <a:pPr algn="ctr"/>
            <a:r>
              <a:rPr lang="en-US" b="1" dirty="0"/>
              <a:t>Functional</a:t>
            </a:r>
          </a:p>
        </p:txBody>
      </p:sp>
    </p:spTree>
    <p:extLst>
      <p:ext uri="{BB962C8B-B14F-4D97-AF65-F5344CB8AC3E}">
        <p14:creationId xmlns:p14="http://schemas.microsoft.com/office/powerpoint/2010/main" val="303586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3566845-6347-4AB0-9256-C0A18C2D0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071" y="2675236"/>
            <a:ext cx="4210994" cy="3943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plot_euler_gamma.ipynb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00324" y="1563088"/>
                <a:ext cx="3943350" cy="824758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00324" y="1563088"/>
                <a:ext cx="3943350" cy="824758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D64635D-06B5-43F4-AD1A-E18222BAD455}"/>
              </a:ext>
            </a:extLst>
          </p:cNvPr>
          <p:cNvGrpSpPr/>
          <p:nvPr/>
        </p:nvGrpSpPr>
        <p:grpSpPr>
          <a:xfrm>
            <a:off x="5943020" y="6300924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4333AD6-9A19-41C1-A1C7-F85A3B862F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C0DFF8-CC94-491E-B2EF-5EE1D17CAC0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5E85C4-D83D-4CFB-9B2A-06F21A286DD6}"/>
              </a:ext>
            </a:extLst>
          </p:cNvPr>
          <p:cNvGrpSpPr/>
          <p:nvPr/>
        </p:nvGrpSpPr>
        <p:grpSpPr>
          <a:xfrm>
            <a:off x="5941464" y="5572468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9B54EC9-B836-4E82-AD61-B8C6EB4CAC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2388BC-8906-4FE6-BC9A-CDC5B4859CC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BC3885-7FBA-49A5-89F2-C622FD3EF31C}"/>
              </a:ext>
            </a:extLst>
          </p:cNvPr>
          <p:cNvGrpSpPr/>
          <p:nvPr/>
        </p:nvGrpSpPr>
        <p:grpSpPr>
          <a:xfrm>
            <a:off x="3414832" y="2678738"/>
            <a:ext cx="1064340" cy="369332"/>
            <a:chOff x="3647644" y="5421073"/>
            <a:chExt cx="1064340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232BC4-A2A5-4F50-9B61-EE9D2F9C7D2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FAAFA81-1284-4965-A0C9-CC0FDDEC83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580200-99CA-4FFD-AEB0-3FD121EA25D9}"/>
              </a:ext>
            </a:extLst>
          </p:cNvPr>
          <p:cNvGrpSpPr/>
          <p:nvPr/>
        </p:nvGrpSpPr>
        <p:grpSpPr>
          <a:xfrm>
            <a:off x="4680052" y="4301270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719DFC-7A1B-4872-9676-3E70D7F1451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25BE669-5CEA-416D-996F-9E64D64BAF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E04BBD-51DD-48A2-9D5A-97F0F789CE0A}"/>
                  </a:ext>
                </a:extLst>
              </p:cNvPr>
              <p:cNvSpPr txBox="1"/>
              <p:nvPr/>
            </p:nvSpPr>
            <p:spPr>
              <a:xfrm>
                <a:off x="5735841" y="2200017"/>
                <a:ext cx="2539285" cy="2769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=0⟹ ??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E04BBD-51DD-48A2-9D5A-97F0F789C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841" y="2200017"/>
                <a:ext cx="2539285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9B62682B-21FD-4A59-8DB6-0BF6FAEC3D03}"/>
              </a:ext>
            </a:extLst>
          </p:cNvPr>
          <p:cNvGrpSpPr/>
          <p:nvPr/>
        </p:nvGrpSpPr>
        <p:grpSpPr>
          <a:xfrm>
            <a:off x="4772823" y="3288709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024F72D-BFE5-4560-9905-FCB38FE4E2C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BA19DB9-D386-44C2-85DA-5940D606DD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E06C59D-B53F-4E99-8782-D0A9E467BC98}"/>
              </a:ext>
            </a:extLst>
          </p:cNvPr>
          <p:cNvSpPr/>
          <p:nvPr/>
        </p:nvSpPr>
        <p:spPr>
          <a:xfrm>
            <a:off x="3841517" y="4028374"/>
            <a:ext cx="160054" cy="172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35EEADB-2D1A-4AFE-BB53-8AB2F3049B3A}"/>
              </a:ext>
            </a:extLst>
          </p:cNvPr>
          <p:cNvSpPr/>
          <p:nvPr/>
        </p:nvSpPr>
        <p:spPr>
          <a:xfrm>
            <a:off x="4513408" y="1731364"/>
            <a:ext cx="1107904" cy="4196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D255698-6C0F-47D4-9368-A2F1A17C9BC8}"/>
              </a:ext>
            </a:extLst>
          </p:cNvPr>
          <p:cNvSpPr/>
          <p:nvPr/>
        </p:nvSpPr>
        <p:spPr>
          <a:xfrm>
            <a:off x="3630157" y="3104043"/>
            <a:ext cx="2448353" cy="2098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EA13113E-0D82-47CF-811E-4311BF91378F}"/>
              </a:ext>
            </a:extLst>
          </p:cNvPr>
          <p:cNvCxnSpPr>
            <a:cxnSpLocks/>
            <a:stCxn id="19" idx="2"/>
            <a:endCxn id="33" idx="0"/>
          </p:cNvCxnSpPr>
          <p:nvPr/>
        </p:nvCxnSpPr>
        <p:spPr>
          <a:xfrm rot="5400000">
            <a:off x="4484328" y="2521011"/>
            <a:ext cx="953038" cy="21302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37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 animBg="1"/>
      <p:bldP spid="19" grpId="0" animBg="1"/>
      <p:bldP spid="3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6B4D67-026B-81D8-E946-2A09E5043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669" y="1517437"/>
            <a:ext cx="5114662" cy="50355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plot_euler_gamma.ipynb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F4FF605-AE0A-4810-8EF5-F23557373E2F}"/>
              </a:ext>
            </a:extLst>
          </p:cNvPr>
          <p:cNvGrpSpPr/>
          <p:nvPr/>
        </p:nvGrpSpPr>
        <p:grpSpPr>
          <a:xfrm>
            <a:off x="3301945" y="6245393"/>
            <a:ext cx="1076632" cy="369332"/>
            <a:chOff x="4968362" y="2079211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08EF0A5-095E-4A26-89B6-2EBEA45431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5798A88-C836-4177-85E6-6FB8708CF54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7507DF9-4F8F-492B-B830-D7A55E2E5DDA}"/>
              </a:ext>
            </a:extLst>
          </p:cNvPr>
          <p:cNvGrpSpPr/>
          <p:nvPr/>
        </p:nvGrpSpPr>
        <p:grpSpPr>
          <a:xfrm>
            <a:off x="4234592" y="4852298"/>
            <a:ext cx="1076632" cy="369332"/>
            <a:chOff x="4704120" y="2356972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84E0045-E084-4988-AF63-3197699946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934AB6-D693-4AEA-BF74-3C8C04C288C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006E0B1-CB13-4BF1-BEC6-805D8EBADC41}"/>
              </a:ext>
            </a:extLst>
          </p:cNvPr>
          <p:cNvGrpSpPr/>
          <p:nvPr/>
        </p:nvGrpSpPr>
        <p:grpSpPr>
          <a:xfrm>
            <a:off x="3338442" y="1425534"/>
            <a:ext cx="1068643" cy="369332"/>
            <a:chOff x="3647644" y="4910075"/>
            <a:chExt cx="1068643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89CA742-02AA-4B43-8BFA-03A1263FF71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B1EC4C8-78FC-4053-BE0E-04852321D0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BB11142-EBE9-465D-81DA-F8AD2A9DA641}"/>
              </a:ext>
            </a:extLst>
          </p:cNvPr>
          <p:cNvGrpSpPr/>
          <p:nvPr/>
        </p:nvGrpSpPr>
        <p:grpSpPr>
          <a:xfrm>
            <a:off x="4111925" y="1589136"/>
            <a:ext cx="1064340" cy="369332"/>
            <a:chOff x="3647644" y="5421073"/>
            <a:chExt cx="1064340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9E3BF9-E300-4EC8-BBF9-1771ADE09F4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E18C1C4-674D-42DC-BE9E-E98D230ECA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96916FB-C611-45DE-BD18-9C7ED69FB2D7}"/>
              </a:ext>
            </a:extLst>
          </p:cNvPr>
          <p:cNvGrpSpPr/>
          <p:nvPr/>
        </p:nvGrpSpPr>
        <p:grpSpPr>
          <a:xfrm>
            <a:off x="7071748" y="1895961"/>
            <a:ext cx="1068643" cy="369332"/>
            <a:chOff x="3647644" y="5359159"/>
            <a:chExt cx="1068643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6775B38-84B1-4FEC-9448-AD318CAC5F1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7C00099-27DA-4277-A371-FDF9E569D7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F479929-DEE5-4401-88B9-DF40234E8262}"/>
              </a:ext>
            </a:extLst>
          </p:cNvPr>
          <p:cNvGrpSpPr/>
          <p:nvPr/>
        </p:nvGrpSpPr>
        <p:grpSpPr>
          <a:xfrm>
            <a:off x="6559233" y="2511086"/>
            <a:ext cx="1076632" cy="369332"/>
            <a:chOff x="2157212" y="5356391"/>
            <a:chExt cx="1076632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C512491-E517-4A8E-A155-09C068944C6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D12B793-6C05-4A8D-B9EE-22061F5B2F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069A5C6-FC34-4A3B-918C-6C0ED60D4AAA}"/>
              </a:ext>
            </a:extLst>
          </p:cNvPr>
          <p:cNvGrpSpPr/>
          <p:nvPr/>
        </p:nvGrpSpPr>
        <p:grpSpPr>
          <a:xfrm>
            <a:off x="3591229" y="3752571"/>
            <a:ext cx="1076632" cy="369332"/>
            <a:chOff x="2157212" y="5356391"/>
            <a:chExt cx="1076632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81E11F5-F4A1-4C24-A16A-B553BABD11F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DFD596A-FD46-44AC-8C22-1FAE4930F2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B0987B-85C7-40B4-8045-42E5D7F45F7F}"/>
              </a:ext>
            </a:extLst>
          </p:cNvPr>
          <p:cNvGrpSpPr/>
          <p:nvPr/>
        </p:nvGrpSpPr>
        <p:grpSpPr>
          <a:xfrm>
            <a:off x="3943155" y="4234946"/>
            <a:ext cx="1076632" cy="369332"/>
            <a:chOff x="2157212" y="5356391"/>
            <a:chExt cx="1076632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BEEBB9D-026A-4014-9421-813615EAA50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46B62E4-D641-418A-AC91-D69486D37D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D7F40C0-49F1-4175-803E-0535C0BD9C5C}"/>
              </a:ext>
            </a:extLst>
          </p:cNvPr>
          <p:cNvGrpSpPr/>
          <p:nvPr/>
        </p:nvGrpSpPr>
        <p:grpSpPr>
          <a:xfrm>
            <a:off x="5357685" y="2204284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E2FEEE2-D7FE-495B-B30C-9DB90A63B6B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609D948-E776-42C6-9171-9BE7B555F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634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4B358E-C992-43A7-A280-13552D83A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624" y="1273053"/>
            <a:ext cx="6892752" cy="53561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plot_euler_gamma.ipynb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AA075C6E-76AF-48EE-B17A-78E8A6BC7F6F}"/>
                  </a:ext>
                </a:extLst>
              </p:cNvPr>
              <p:cNvSpPr/>
              <p:nvPr/>
            </p:nvSpPr>
            <p:spPr>
              <a:xfrm>
                <a:off x="3282846" y="4841780"/>
                <a:ext cx="1731364" cy="389745"/>
              </a:xfrm>
              <a:prstGeom prst="wedgeRoundRectCallout">
                <a:avLst>
                  <a:gd name="adj1" fmla="val 59254"/>
                  <a:gd name="adj2" fmla="val 191346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3!=</m:t>
                      </m:r>
                      <m:r>
                        <m:rPr>
                          <m:sty m:val="p"/>
                        </m:rPr>
                        <a:rPr lang="el-GR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AA075C6E-76AF-48EE-B17A-78E8A6BC7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846" y="4841780"/>
                <a:ext cx="1731364" cy="389745"/>
              </a:xfrm>
              <a:prstGeom prst="wedgeRoundRectCallout">
                <a:avLst>
                  <a:gd name="adj1" fmla="val 59254"/>
                  <a:gd name="adj2" fmla="val 191346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6581948D-868E-4E40-B791-1F731BA4E823}"/>
                  </a:ext>
                </a:extLst>
              </p:cNvPr>
              <p:cNvSpPr/>
              <p:nvPr/>
            </p:nvSpPr>
            <p:spPr>
              <a:xfrm>
                <a:off x="4364636" y="4132071"/>
                <a:ext cx="1731364" cy="389745"/>
              </a:xfrm>
              <a:prstGeom prst="wedgeRoundRectCallout">
                <a:avLst>
                  <a:gd name="adj1" fmla="val 57089"/>
                  <a:gd name="adj2" fmla="val 210577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4!=</m:t>
                      </m:r>
                      <m:r>
                        <m:rPr>
                          <m:sty m:val="p"/>
                        </m:rPr>
                        <a:rPr lang="el-GR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=24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6581948D-868E-4E40-B791-1F731BA4E8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636" y="4132071"/>
                <a:ext cx="1731364" cy="389745"/>
              </a:xfrm>
              <a:prstGeom prst="wedgeRoundRectCallout">
                <a:avLst>
                  <a:gd name="adj1" fmla="val 57089"/>
                  <a:gd name="adj2" fmla="val 210577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8D276D38-CB87-4A3E-9219-816B2ADFB307}"/>
                  </a:ext>
                </a:extLst>
              </p:cNvPr>
              <p:cNvSpPr/>
              <p:nvPr/>
            </p:nvSpPr>
            <p:spPr>
              <a:xfrm>
                <a:off x="5104151" y="2181635"/>
                <a:ext cx="1857531" cy="389745"/>
              </a:xfrm>
              <a:prstGeom prst="wedgeRoundRectCallout">
                <a:avLst>
                  <a:gd name="adj1" fmla="val 70942"/>
                  <a:gd name="adj2" fmla="val -122115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5!=</m:t>
                      </m:r>
                      <m:r>
                        <m:rPr>
                          <m:sty m:val="p"/>
                        </m:rPr>
                        <a:rPr lang="el-GR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=120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8D276D38-CB87-4A3E-9219-816B2ADFB3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151" y="2181635"/>
                <a:ext cx="1857531" cy="389745"/>
              </a:xfrm>
              <a:prstGeom prst="wedgeRoundRectCallout">
                <a:avLst>
                  <a:gd name="adj1" fmla="val 70942"/>
                  <a:gd name="adj2" fmla="val -122115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36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0F0C97-8777-4772-8C0B-1C06D8877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98" y="1273053"/>
            <a:ext cx="6683004" cy="5356151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plot_euler_gamma.ipynb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AC75EF-D0F0-48E6-946F-A4CF47D72499}"/>
                  </a:ext>
                </a:extLst>
              </p:cNvPr>
              <p:cNvSpPr txBox="1"/>
              <p:nvPr/>
            </p:nvSpPr>
            <p:spPr>
              <a:xfrm>
                <a:off x="4734892" y="5009725"/>
                <a:ext cx="2665025" cy="5186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!=</m:t>
                      </m:r>
                      <m:r>
                        <m:rPr>
                          <m:sty m:val="p"/>
                        </m:rPr>
                        <a:rPr lang="el-GR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1.5</m:t>
                          </m:r>
                        </m:e>
                      </m:d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0.886227…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AC75EF-D0F0-48E6-946F-A4CF47D72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892" y="5009725"/>
                <a:ext cx="2665025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B0699AD0-97D9-4FD2-AAB6-EED987129C7D}"/>
              </a:ext>
            </a:extLst>
          </p:cNvPr>
          <p:cNvSpPr/>
          <p:nvPr/>
        </p:nvSpPr>
        <p:spPr>
          <a:xfrm>
            <a:off x="3069789" y="4977580"/>
            <a:ext cx="182880" cy="18288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B4CC59AE-FC1C-40D0-A931-120FB572CA83}"/>
              </a:ext>
            </a:extLst>
          </p:cNvPr>
          <p:cNvCxnSpPr>
            <a:stCxn id="7" idx="4"/>
            <a:endCxn id="28" idx="1"/>
          </p:cNvCxnSpPr>
          <p:nvPr/>
        </p:nvCxnSpPr>
        <p:spPr>
          <a:xfrm rot="16200000" flipH="1">
            <a:off x="3893777" y="4427911"/>
            <a:ext cx="108567" cy="1573663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5F7E25ED-5464-4F34-8B2F-24BE1C1D0F7D}"/>
                  </a:ext>
                </a:extLst>
              </p:cNvPr>
              <p:cNvSpPr/>
              <p:nvPr/>
            </p:nvSpPr>
            <p:spPr>
              <a:xfrm>
                <a:off x="2613784" y="3721341"/>
                <a:ext cx="1731364" cy="389745"/>
              </a:xfrm>
              <a:prstGeom prst="wedgeRoundRectCallout">
                <a:avLst>
                  <a:gd name="adj1" fmla="val 59254"/>
                  <a:gd name="adj2" fmla="val 200961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1!=</m:t>
                      </m:r>
                      <m:r>
                        <m:rPr>
                          <m:sty m:val="p"/>
                        </m:rPr>
                        <a:rPr lang="el-GR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5F7E25ED-5464-4F34-8B2F-24BE1C1D0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784" y="3721341"/>
                <a:ext cx="1731364" cy="389745"/>
              </a:xfrm>
              <a:prstGeom prst="wedgeRoundRectCallout">
                <a:avLst>
                  <a:gd name="adj1" fmla="val 59254"/>
                  <a:gd name="adj2" fmla="val 200961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C0DD81A1-F61C-4278-BEAE-73A7A0B8FE71}"/>
                  </a:ext>
                </a:extLst>
              </p:cNvPr>
              <p:cNvSpPr/>
              <p:nvPr/>
            </p:nvSpPr>
            <p:spPr>
              <a:xfrm>
                <a:off x="4802348" y="1981223"/>
                <a:ext cx="1731364" cy="389745"/>
              </a:xfrm>
              <a:prstGeom prst="wedgeRoundRectCallout">
                <a:avLst>
                  <a:gd name="adj1" fmla="val 92587"/>
                  <a:gd name="adj2" fmla="val -54808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2!=</m:t>
                      </m:r>
                      <m:r>
                        <m:rPr>
                          <m:sty m:val="p"/>
                        </m:rPr>
                        <a:rPr lang="el-GR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C0DD81A1-F61C-4278-BEAE-73A7A0B8FE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348" y="1981223"/>
                <a:ext cx="1731364" cy="389745"/>
              </a:xfrm>
              <a:prstGeom prst="wedgeRoundRectCallout">
                <a:avLst>
                  <a:gd name="adj1" fmla="val 92587"/>
                  <a:gd name="adj2" fmla="val -54808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693B4FB-44F1-4D6C-AB45-7FE84A6E69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1716" y="2231642"/>
            <a:ext cx="1961905" cy="6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11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7" grpId="0" animBg="1"/>
      <p:bldP spid="10" grpId="0" animBg="1"/>
      <p:bldP spid="1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Euler was a mathematical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pathfinder</a:t>
                </a:r>
                <a:r>
                  <a:rPr lang="en-US" sz="2400" dirty="0">
                    <a:ea typeface="Cambria Math" panose="02040503050406030204" pitchFamily="18" charset="0"/>
                  </a:rPr>
                  <a:t> – he liked to bend the rules and push the boundaries of existing functions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He asked, “what is the factorial of a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fraction</a:t>
                </a:r>
                <a:r>
                  <a:rPr lang="en-US" sz="2400" dirty="0">
                    <a:ea typeface="Cambria Math" panose="02040503050406030204" pitchFamily="18" charset="0"/>
                  </a:rPr>
                  <a:t>?”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He also asked, “what is the factorial of a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negative</a:t>
                </a:r>
                <a:r>
                  <a:rPr lang="en-US" sz="2400" dirty="0">
                    <a:ea typeface="Cambria Math" panose="02040503050406030204" pitchFamily="18" charset="0"/>
                  </a:rPr>
                  <a:t> number?”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We can clearly see in the plot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!</m:t>
                    </m:r>
                    <m:r>
                      <a:rPr lang="en-US" sz="2400" b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0" i="0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But Euler went farther and proved these two gems:</a:t>
                </a: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=0.8862269…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ra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1.7724538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r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EC7414-97C1-434D-8125-2735EE329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87" y="276600"/>
            <a:ext cx="1149301" cy="90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4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Riemann Zeta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Recall the Harmonic Series: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Nicole Oresme proved this diverges to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in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1360</a:t>
                </a: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Recall the Basel Problem: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36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Euler proved this converged to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in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1735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523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Riemann Zeta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Bernhard Riemann considered in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1859</a:t>
                </a:r>
                <a:r>
                  <a:rPr lang="en-US" sz="2400" dirty="0"/>
                  <a:t> what happens to the series if we extend the domain beyond natural numbers to the </a:t>
                </a:r>
                <a:r>
                  <a:rPr lang="en-US" sz="2400" b="1" dirty="0"/>
                  <a:t>complex</a:t>
                </a:r>
                <a:r>
                  <a:rPr lang="en-US" sz="2400" dirty="0"/>
                  <a:t> domain – he used the Greek letter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zeta</a:t>
                </a:r>
                <a:r>
                  <a:rPr lang="en-US" sz="2400" dirty="0"/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He was trying to produce a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functional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equation</a:t>
                </a:r>
                <a:r>
                  <a:rPr lang="en-US" sz="2400" dirty="0">
                    <a:ea typeface="Cambria Math" panose="02040503050406030204" pitchFamily="18" charset="0"/>
                  </a:rPr>
                  <a:t> (a shortcut) that would analytically determine the </a:t>
                </a:r>
                <a:r>
                  <a:rPr lang="en-US" sz="2400" u="sng" dirty="0">
                    <a:ea typeface="Cambria Math" panose="02040503050406030204" pitchFamily="18" charset="0"/>
                  </a:rPr>
                  <a:t>exact</a:t>
                </a:r>
                <a:r>
                  <a:rPr lang="en-US" sz="2400" dirty="0">
                    <a:ea typeface="Cambria Math" panose="02040503050406030204" pitchFamily="18" charset="0"/>
                  </a:rPr>
                  <a:t> number of primes less than a given number, but </a:t>
                </a:r>
                <a:r>
                  <a:rPr lang="en-US" sz="2400" i="1" dirty="0">
                    <a:ea typeface="Cambria Math" panose="02040503050406030204" pitchFamily="18" charset="0"/>
                  </a:rPr>
                  <a:t>without</a:t>
                </a:r>
                <a:r>
                  <a:rPr lang="en-US" sz="2400" dirty="0">
                    <a:ea typeface="Cambria Math" panose="02040503050406030204" pitchFamily="18" charset="0"/>
                  </a:rPr>
                  <a:t> having to count each individual prime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This “</a:t>
                </a:r>
                <a:r>
                  <a:rPr lang="en-US" sz="2400" b="1" dirty="0">
                    <a:ea typeface="Cambria Math" panose="02040503050406030204" pitchFamily="18" charset="0"/>
                  </a:rPr>
                  <a:t>prime counting function</a:t>
                </a:r>
                <a:r>
                  <a:rPr lang="en-US" sz="2400" dirty="0">
                    <a:ea typeface="Cambria Math" panose="02040503050406030204" pitchFamily="18" charset="0"/>
                  </a:rPr>
                  <a:t>” is often expressed as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As an example: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1,000,000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=78,498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r="-773" b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90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628650" y="2960688"/>
                <a:ext cx="3886200" cy="2327275"/>
              </a:xfrm>
              <a:ln>
                <a:noFill/>
              </a:ln>
            </p:spPr>
            <p:txBody>
              <a:bodyPr>
                <a:noAutofit/>
              </a:bodyPr>
              <a:lstStyle/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Addition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Subtraction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Multiplication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Division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628650" y="2960688"/>
                <a:ext cx="3886200" cy="2327275"/>
              </a:xfrm>
              <a:blipFill>
                <a:blip r:embed="rId3"/>
                <a:stretch>
                  <a:fillRect t="-36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CCEE4E3-0851-4C1B-8C99-9BF54EC15EC9}"/>
                  </a:ext>
                </a:extLst>
              </p:cNvPr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4629150" y="2960819"/>
                <a:ext cx="3886200" cy="2327275"/>
              </a:xfrm>
            </p:spPr>
            <p:txBody>
              <a:bodyPr/>
              <a:lstStyle/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Exponentiation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Conjugation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Modulus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Argument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CCEE4E3-0851-4C1B-8C99-9BF54EC15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4629150" y="2960819"/>
                <a:ext cx="3886200" cy="2327275"/>
              </a:xfrm>
              <a:blipFill>
                <a:blip r:embed="rId4"/>
                <a:stretch>
                  <a:fillRect t="-3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6EA940-14A5-4283-9FF4-0FB981F4954E}"/>
                  </a:ext>
                </a:extLst>
              </p:cNvPr>
              <p:cNvSpPr txBox="1"/>
              <p:nvPr/>
            </p:nvSpPr>
            <p:spPr>
              <a:xfrm>
                <a:off x="2003015" y="1690689"/>
                <a:ext cx="5137969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en-US" sz="2800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endParaRPr lang="en-US" sz="2800" dirty="0">
                  <a:ea typeface="Cambria Math" panose="02040503050406030204" pitchFamily="18" charset="0"/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en-US" sz="2800" dirty="0">
                    <a:ea typeface="Cambria Math" panose="02040503050406030204" pitchFamily="18" charset="0"/>
                  </a:rPr>
                  <a:t>write Python code to display: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6EA940-14A5-4283-9FF4-0FB981F49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015" y="1690689"/>
                <a:ext cx="5137969" cy="954107"/>
              </a:xfrm>
              <a:prstGeom prst="rect">
                <a:avLst/>
              </a:prstGeom>
              <a:blipFill>
                <a:blip r:embed="rId5"/>
                <a:stretch>
                  <a:fillRect t="-5732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24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Dirichlet Eta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Riemann immediately faced a problem because the standard </a:t>
                </a:r>
                <a:r>
                  <a:rPr lang="en-US" sz="2400" b="1" dirty="0"/>
                  <a:t>Zeta</a:t>
                </a:r>
                <a:r>
                  <a:rPr lang="en-US" sz="2400" dirty="0"/>
                  <a:t> function converges only for complex numbers having a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real part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Fortunately, a slight modification to Zeta helps it converge more easily. This helper is called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Eta</a:t>
                </a:r>
                <a:r>
                  <a:rPr lang="en-US" sz="2400" dirty="0"/>
                  <a:t> function: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(−1)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4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en-US" sz="24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sign alternates between successive </a:t>
                </a:r>
                <a:r>
                  <a:rPr lang="en-US" sz="2400" i="1" dirty="0"/>
                  <a:t>terms</a:t>
                </a:r>
                <a:r>
                  <a:rPr lang="en-US" sz="2400" dirty="0"/>
                  <a:t> – all terms with an even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sz="2400" dirty="0"/>
                  <a:t> are now subtracted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simple change extends the Zeta domain so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converges for all complex numbers with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real part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 dirty="0">
                  <a:solidFill>
                    <a:srgbClr val="00B05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r="-1314" b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82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Dirichlet Eta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Eta</a:t>
                </a:r>
                <a:r>
                  <a:rPr lang="en-US" sz="2400" dirty="0"/>
                  <a:t> function has some interesting values which you can write code to numerically compute: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US" sz="2000" dirty="0"/>
                  <a:t>  which is one-half of Euler’s Basel sum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func>
                  </m:oMath>
                </a14:m>
                <a:r>
                  <a:rPr lang="en-US" sz="2000" dirty="0"/>
                  <a:t>  which is called the </a:t>
                </a:r>
                <a:r>
                  <a:rPr lang="en-US" sz="2000" b="1" dirty="0"/>
                  <a:t>alternating</a:t>
                </a:r>
                <a:r>
                  <a:rPr lang="en-US" sz="2000" dirty="0"/>
                  <a:t> harmonic series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  which is the Abel sum of Grandi’s series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1 −1+1 −1+…=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??</m:t>
                    </m:r>
                  </m:oMath>
                </a14:m>
                <a:r>
                  <a:rPr lang="en-US" sz="2000" dirty="0"/>
                  <a:t>  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(see slide #52)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Fortunately,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/>
                  <a:t> helps us extend the domain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400" i="1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as </a:t>
                </a:r>
                <a:r>
                  <a:rPr lang="en-US" sz="2400" b="1" dirty="0"/>
                  <a:t>Eta</a:t>
                </a:r>
                <a:r>
                  <a:rPr lang="en-US" sz="2400" dirty="0"/>
                  <a:t> converges for complex numbers having a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real part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 dirty="0">
                  <a:solidFill>
                    <a:srgbClr val="00B05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But how can we find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40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if all we have is </a:t>
                </a:r>
                <a14:m>
                  <m:oMath xmlns:m="http://schemas.openxmlformats.org/officeDocument/2006/math">
                    <m:r>
                      <a:rPr lang="en-US" sz="240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40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/>
                  <a:t>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r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74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5768" y="365126"/>
            <a:ext cx="1819582" cy="163328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Zeta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solidFill>
                  <a:srgbClr val="0070C0"/>
                </a:solidFill>
                <a:latin typeface="+mn-lt"/>
              </a:rPr>
              <a:t> in terms of Eta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4798" y="554216"/>
                <a:ext cx="6103989" cy="6067809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1+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798" y="554216"/>
                <a:ext cx="6103989" cy="60678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43F7B4-742E-459F-BCA7-DBC9FA449F86}"/>
              </a:ext>
            </a:extLst>
          </p:cNvPr>
          <p:cNvSpPr txBox="1"/>
          <p:nvPr/>
        </p:nvSpPr>
        <p:spPr>
          <a:xfrm>
            <a:off x="5304349" y="4859595"/>
            <a:ext cx="27828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We can now calculate Zeta using Eta for all complex numbers in the </a:t>
            </a:r>
            <a:r>
              <a:rPr lang="en-US" b="1" u="sng" dirty="0">
                <a:solidFill>
                  <a:srgbClr val="FF0000"/>
                </a:solidFill>
              </a:rPr>
              <a:t>right</a:t>
            </a:r>
            <a:r>
              <a:rPr lang="en-US" b="1" dirty="0">
                <a:solidFill>
                  <a:srgbClr val="FF0000"/>
                </a:solidFill>
              </a:rPr>
              <a:t> plane </a:t>
            </a:r>
            <a:r>
              <a:rPr lang="en-US" dirty="0"/>
              <a:t>(except at s = 1 which is the divergent harmonic series)</a:t>
            </a: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86874614-1A93-46BA-9635-51F7565FA98F}"/>
              </a:ext>
            </a:extLst>
          </p:cNvPr>
          <p:cNvSpPr/>
          <p:nvPr/>
        </p:nvSpPr>
        <p:spPr>
          <a:xfrm>
            <a:off x="4535129" y="5416344"/>
            <a:ext cx="752167" cy="169607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B44197-51CD-4A96-BE94-B2491D31B55A}"/>
              </a:ext>
            </a:extLst>
          </p:cNvPr>
          <p:cNvSpPr/>
          <p:nvPr/>
        </p:nvSpPr>
        <p:spPr>
          <a:xfrm>
            <a:off x="2145890" y="5102942"/>
            <a:ext cx="2271252" cy="81853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6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The Riemann Zeta Function</a:t>
            </a:r>
            <a:endParaRPr lang="en-US" sz="3200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</a:t>
                </a:r>
                <a:r>
                  <a:rPr lang="en-US" sz="2400" i="1" dirty="0"/>
                  <a:t>extended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Zeta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function</a:t>
                </a:r>
                <a:r>
                  <a:rPr lang="en-US" sz="2400" dirty="0"/>
                  <a:t> has some interesting values that appear in many branches of math &amp; physics: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0+0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  (Grandi’s series)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≈2.612375</m:t>
                    </m:r>
                  </m:oMath>
                </a14:m>
                <a:r>
                  <a:rPr lang="en-US" sz="2000" dirty="0"/>
                  <a:t> (appears when calculating the critical temperature for a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Bose-Einstein condensate</a:t>
                </a:r>
                <a:r>
                  <a:rPr lang="en-US" sz="2000" dirty="0"/>
                  <a:t>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2000" dirty="0"/>
                  <a:t> (Euler’s Basel sum)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1.082323</m:t>
                    </m:r>
                  </m:oMath>
                </a14:m>
                <a:r>
                  <a:rPr lang="en-US" sz="2000" dirty="0"/>
                  <a:t> (appears when integrating Planck’s law to derive the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Stefan-Boltzmann law </a:t>
                </a:r>
                <a:r>
                  <a:rPr lang="en-US" sz="2000" dirty="0"/>
                  <a:t>for black body radiation)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−1+0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US" sz="2000" dirty="0"/>
                  <a:t> which “suggests” something Ramanujan independently discovered: 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+…=−</m:t>
                    </m:r>
                    <m:f>
                      <m:f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den>
                    </m:f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                </a:t>
                </a:r>
                <a:r>
                  <a:rPr lang="en-US" sz="2000" dirty="0"/>
                  <a:t>(this series appears in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string theory</a:t>
                </a:r>
                <a:r>
                  <a:rPr lang="en-US" sz="2000" dirty="0"/>
                  <a:t>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b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72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The Riemann Hypothesis</a:t>
            </a:r>
            <a:endParaRPr lang="en-US" sz="32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799244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To find his prime counting function, Riemann needed to determine what complex numbers make the Zeta function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converge to zero</a:t>
                </a:r>
                <a:r>
                  <a:rPr lang="en-US" sz="2400" dirty="0"/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1+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He then discovered something unexpected - all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zeta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zeroes</a:t>
                </a:r>
                <a:r>
                  <a:rPr lang="en-US" sz="2400" dirty="0"/>
                  <a:t> seemed to have a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real part =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½</m:t>
                    </m:r>
                  </m:oMath>
                </a14:m>
                <a:endParaRPr lang="en-US" sz="2400" b="1" dirty="0">
                  <a:solidFill>
                    <a:srgbClr val="00B050"/>
                  </a:solidFill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He could not offer a proof and this idea has become the famous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Riemann Hypothesis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No one has been able to prove or disprove that Zeta zeroes can only exist on that single vertical line in the complex plane (Re=1/2)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solidFill>
                      <a:schemeClr val="tx1"/>
                    </a:solidFill>
                  </a:rPr>
                  <a:t>It is the </a:t>
                </a:r>
                <a:r>
                  <a:rPr lang="en-US" sz="2000" b="1" dirty="0"/>
                  <a:t>most important unsolved problem in Mathematics </a:t>
                </a:r>
                <a:r>
                  <a:rPr lang="en-US" sz="2000" dirty="0">
                    <a:solidFill>
                      <a:schemeClr val="tx1"/>
                    </a:solidFill>
                  </a:rPr>
                  <a:t>because it is intricately linked to the </a:t>
                </a:r>
                <a:r>
                  <a:rPr lang="en-US" sz="2000" u="sng" dirty="0">
                    <a:solidFill>
                      <a:schemeClr val="tx1"/>
                    </a:solidFill>
                  </a:rPr>
                  <a:t>distribution</a:t>
                </a:r>
                <a:r>
                  <a:rPr lang="en-US" sz="2000" dirty="0">
                    <a:solidFill>
                      <a:schemeClr val="tx1"/>
                    </a:solidFill>
                  </a:rPr>
                  <a:t> of prime numbers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799244"/>
              </a:xfrm>
              <a:blipFill>
                <a:blip r:embed="rId3"/>
                <a:stretch>
                  <a:fillRect l="-1005" t="-1777" r="-1314" b="-1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9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riemann_hypothesis.ipynb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1E581E-78F2-738F-C55E-76004BC9F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571" y="1594446"/>
            <a:ext cx="7142857" cy="476190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CDCC49D-6265-5CC0-2247-271DAA625FB2}"/>
              </a:ext>
            </a:extLst>
          </p:cNvPr>
          <p:cNvGrpSpPr/>
          <p:nvPr/>
        </p:nvGrpSpPr>
        <p:grpSpPr>
          <a:xfrm>
            <a:off x="5024036" y="1848078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CA023D9-2302-7E24-E143-DC2E506630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B71FBB-22BA-CD0D-7C47-2B4374CF4E7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1D0347-A3FB-1627-4717-94CE56D3AADF}"/>
              </a:ext>
            </a:extLst>
          </p:cNvPr>
          <p:cNvGrpSpPr/>
          <p:nvPr/>
        </p:nvGrpSpPr>
        <p:grpSpPr>
          <a:xfrm>
            <a:off x="4905890" y="2586841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AE7089F-F811-FDF6-88AA-5BC9C07EF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FCAE28-0662-90E7-BF36-15BDB1BA759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05E4D6-8C8C-7C35-C0F0-AF67961ED924}"/>
              </a:ext>
            </a:extLst>
          </p:cNvPr>
          <p:cNvGrpSpPr/>
          <p:nvPr/>
        </p:nvGrpSpPr>
        <p:grpSpPr>
          <a:xfrm>
            <a:off x="3202514" y="3566033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84B30C-16E4-928B-4ADA-8B820960BB9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B31B43E-DBDA-99F9-96ED-0A38AAB3FA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872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DE10BB3-EB4E-D876-5AC3-6165C0BABA80}"/>
              </a:ext>
            </a:extLst>
          </p:cNvPr>
          <p:cNvGrpSpPr/>
          <p:nvPr/>
        </p:nvGrpSpPr>
        <p:grpSpPr>
          <a:xfrm>
            <a:off x="2938559" y="4055623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C2CC02-01B3-8DCF-7B53-7F03E9F2B97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8DE81D4-1922-D900-6EE7-1698A35EBB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4224DA-EBAD-1EF6-7C93-8148F57AFB8B}"/>
              </a:ext>
            </a:extLst>
          </p:cNvPr>
          <p:cNvGrpSpPr/>
          <p:nvPr/>
        </p:nvGrpSpPr>
        <p:grpSpPr>
          <a:xfrm>
            <a:off x="7996678" y="4287979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AE09AA5-4FF8-FA95-C1E7-33FB56184D0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A584868-3A89-94DB-3C6C-6E0B8BB9A0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FFAF22-4B29-AD6F-77A3-F97F650D3607}"/>
              </a:ext>
            </a:extLst>
          </p:cNvPr>
          <p:cNvGrpSpPr/>
          <p:nvPr/>
        </p:nvGrpSpPr>
        <p:grpSpPr>
          <a:xfrm>
            <a:off x="2546790" y="5010784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3DA76F-BD19-A37B-344D-16628E70837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E93BE1C-5B58-40E2-2459-F43535B8A3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0D353E9-110B-53B1-EAB4-F0D4118DF195}"/>
              </a:ext>
            </a:extLst>
          </p:cNvPr>
          <p:cNvGrpSpPr/>
          <p:nvPr/>
        </p:nvGrpSpPr>
        <p:grpSpPr>
          <a:xfrm>
            <a:off x="5604566" y="5730342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E2C1D9B-3B5A-2749-B977-048D502578C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25869AF-C870-90BC-4C8B-AC8FF07F4A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88EC69F-DC74-96AB-47A0-A428D0C27881}"/>
              </a:ext>
            </a:extLst>
          </p:cNvPr>
          <p:cNvGrpSpPr/>
          <p:nvPr/>
        </p:nvGrpSpPr>
        <p:grpSpPr>
          <a:xfrm>
            <a:off x="5478683" y="5989855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8C4949E-20B3-993E-5827-BB44F147F29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91D2E1A-DCD6-D078-65C8-DC4BAC2E96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6CB0517-5828-7C3D-E688-D3E1F6F8948F}"/>
              </a:ext>
            </a:extLst>
          </p:cNvPr>
          <p:cNvGrpSpPr/>
          <p:nvPr/>
        </p:nvGrpSpPr>
        <p:grpSpPr>
          <a:xfrm>
            <a:off x="7999336" y="4528124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65AB35D-5793-B886-B9F0-BC7D0E93C61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FFF4DDB-91D6-62A0-4CF9-B4D22DCEB6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B727C94-211E-45D4-D57A-4C264F267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100" y="3071985"/>
            <a:ext cx="4218492" cy="6618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9D169347-927A-D161-C27F-7002E66591A7}"/>
              </a:ext>
            </a:extLst>
          </p:cNvPr>
          <p:cNvSpPr/>
          <p:nvPr/>
        </p:nvSpPr>
        <p:spPr>
          <a:xfrm>
            <a:off x="2568222" y="4030886"/>
            <a:ext cx="383458" cy="369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D7F8352-559B-F83A-6F6F-5A77B6D448D7}"/>
              </a:ext>
            </a:extLst>
          </p:cNvPr>
          <p:cNvSpPr/>
          <p:nvPr/>
        </p:nvSpPr>
        <p:spPr>
          <a:xfrm>
            <a:off x="6422230" y="3205772"/>
            <a:ext cx="258967" cy="369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63F1D4AB-9C19-A9AC-DAC3-B810B56ADB60}"/>
              </a:ext>
            </a:extLst>
          </p:cNvPr>
          <p:cNvCxnSpPr>
            <a:stCxn id="42" idx="0"/>
            <a:endCxn id="43" idx="2"/>
          </p:cNvCxnSpPr>
          <p:nvPr/>
        </p:nvCxnSpPr>
        <p:spPr>
          <a:xfrm rot="5400000" flipH="1" flipV="1">
            <a:off x="4427940" y="1907113"/>
            <a:ext cx="455785" cy="3791763"/>
          </a:xfrm>
          <a:prstGeom prst="bentConnector3">
            <a:avLst>
              <a:gd name="adj1" fmla="val 3355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7A2ACC13-C9CC-9D88-DBBC-8492F756A863}"/>
              </a:ext>
            </a:extLst>
          </p:cNvPr>
          <p:cNvSpPr/>
          <p:nvPr/>
        </p:nvSpPr>
        <p:spPr>
          <a:xfrm>
            <a:off x="1850884" y="4343734"/>
            <a:ext cx="178903" cy="2404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D57186D-707A-08DA-8677-BF7CBA3ABB4E}"/>
              </a:ext>
            </a:extLst>
          </p:cNvPr>
          <p:cNvSpPr/>
          <p:nvPr/>
        </p:nvSpPr>
        <p:spPr>
          <a:xfrm>
            <a:off x="6622257" y="3152775"/>
            <a:ext cx="398926" cy="4738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5DC51868-7473-080E-4956-C3CD6EAAE089}"/>
              </a:ext>
            </a:extLst>
          </p:cNvPr>
          <p:cNvCxnSpPr>
            <a:cxnSpLocks/>
            <a:stCxn id="53" idx="0"/>
            <a:endCxn id="49" idx="2"/>
          </p:cNvCxnSpPr>
          <p:nvPr/>
        </p:nvCxnSpPr>
        <p:spPr>
          <a:xfrm rot="5400000" flipH="1" flipV="1">
            <a:off x="5807121" y="3329136"/>
            <a:ext cx="717090" cy="131210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D5EC5636-01DC-D53C-93F0-6F7309CC75C7}"/>
              </a:ext>
            </a:extLst>
          </p:cNvPr>
          <p:cNvSpPr/>
          <p:nvPr/>
        </p:nvSpPr>
        <p:spPr>
          <a:xfrm>
            <a:off x="5420161" y="4343734"/>
            <a:ext cx="178903" cy="2404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8FA0775-2E88-135A-E8FA-876B9DF4F93F}"/>
              </a:ext>
            </a:extLst>
          </p:cNvPr>
          <p:cNvSpPr/>
          <p:nvPr/>
        </p:nvSpPr>
        <p:spPr>
          <a:xfrm>
            <a:off x="1853384" y="4586074"/>
            <a:ext cx="178903" cy="2404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47A7B41-87E2-66DE-923A-EDA557F1D8C7}"/>
              </a:ext>
            </a:extLst>
          </p:cNvPr>
          <p:cNvSpPr/>
          <p:nvPr/>
        </p:nvSpPr>
        <p:spPr>
          <a:xfrm>
            <a:off x="7028559" y="3154298"/>
            <a:ext cx="398926" cy="4738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78C89BB7-7FA6-88E7-80FF-A3636F229DB8}"/>
              </a:ext>
            </a:extLst>
          </p:cNvPr>
          <p:cNvCxnSpPr>
            <a:cxnSpLocks/>
            <a:endCxn id="62" idx="2"/>
          </p:cNvCxnSpPr>
          <p:nvPr/>
        </p:nvCxnSpPr>
        <p:spPr>
          <a:xfrm flipV="1">
            <a:off x="5616437" y="3628167"/>
            <a:ext cx="1611585" cy="103952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97230D88-F578-48CB-700D-4E1C13778CD5}"/>
              </a:ext>
            </a:extLst>
          </p:cNvPr>
          <p:cNvSpPr/>
          <p:nvPr/>
        </p:nvSpPr>
        <p:spPr>
          <a:xfrm>
            <a:off x="5430156" y="4586074"/>
            <a:ext cx="178903" cy="2404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90E5133B-89A3-1D4F-8E81-BD7E2DE4C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9031" y="5525569"/>
            <a:ext cx="2008454" cy="6537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496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  <p:bldP spid="43" grpId="0" animBg="1"/>
      <p:bldP spid="43" grpId="1" animBg="1"/>
      <p:bldP spid="48" grpId="0" animBg="1"/>
      <p:bldP spid="48" grpId="1" animBg="1"/>
      <p:bldP spid="49" grpId="0" animBg="1"/>
      <p:bldP spid="49" grpId="1" animBg="1"/>
      <p:bldP spid="53" grpId="0" animBg="1"/>
      <p:bldP spid="53" grpId="1" animBg="1"/>
      <p:bldP spid="61" grpId="0" animBg="1"/>
      <p:bldP spid="61" grpId="1" animBg="1"/>
      <p:bldP spid="62" grpId="0" animBg="1"/>
      <p:bldP spid="62" grpId="1" animBg="1"/>
      <p:bldP spid="64" grpId="0" animBg="1"/>
      <p:bldP spid="64" grpId="1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riemann_hypothesis.ipynb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Let's compare the Zeta and Eta functions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The Zeta(s) function is in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red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The Eta(s) function is in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blue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The x-axis (domain) is the </a:t>
                </a:r>
                <a:r>
                  <a:rPr lang="en-US" sz="2400" i="1" dirty="0">
                    <a:ea typeface="Cambria Math" panose="02040503050406030204" pitchFamily="18" charset="0"/>
                  </a:rPr>
                  <a:t>imaginary</a:t>
                </a:r>
                <a:r>
                  <a:rPr lang="en-US" sz="2400" dirty="0">
                    <a:ea typeface="Cambria Math" panose="02040503050406030204" pitchFamily="18" charset="0"/>
                  </a:rPr>
                  <a:t> component of the complex number s where </a:t>
                </a:r>
                <a:r>
                  <a:rPr lang="en-US" sz="2400" b="1" dirty="0">
                    <a:ea typeface="Cambria Math" panose="02040503050406030204" pitchFamily="18" charset="0"/>
                  </a:rPr>
                  <a:t>0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ln>
                      <a:solidFill>
                        <a:schemeClr val="tx1"/>
                      </a:solidFill>
                    </a:ln>
                    <a:ea typeface="Cambria Math" panose="02040503050406030204" pitchFamily="18" charset="0"/>
                  </a:rPr>
                  <a:t>&lt;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ln>
                      <a:solidFill>
                        <a:schemeClr val="tx1"/>
                      </a:solidFill>
                    </a:ln>
                    <a:ea typeface="Cambria Math" panose="02040503050406030204" pitchFamily="18" charset="0"/>
                  </a:rPr>
                  <a:t>s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ln>
                      <a:solidFill>
                        <a:schemeClr val="tx1"/>
                      </a:solidFill>
                    </a:ln>
                    <a:ea typeface="Cambria Math" panose="02040503050406030204" pitchFamily="18" charset="0"/>
                  </a:rPr>
                  <a:t>&lt;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ea typeface="Cambria Math" panose="02040503050406030204" pitchFamily="18" charset="0"/>
                  </a:rPr>
                  <a:t>31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The y-axis (range) is the </a:t>
                </a:r>
                <a:r>
                  <a:rPr lang="en-US" sz="2400" b="1" dirty="0">
                    <a:ea typeface="Cambria Math" panose="02040503050406030204" pitchFamily="18" charset="0"/>
                  </a:rPr>
                  <a:t>magnitude</a:t>
                </a:r>
                <a:r>
                  <a:rPr lang="en-US" sz="2400" dirty="0">
                    <a:ea typeface="Cambria Math" panose="02040503050406030204" pitchFamily="18" charset="0"/>
                  </a:rPr>
                  <a:t> (absolute value) of the respective series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Riemann found the first three zeta zeroes are located near</a:t>
                </a:r>
              </a:p>
              <a:p>
                <a:pPr marL="457200" lvl="1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.134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725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𝟐𝟏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022040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𝟐𝟓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010858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16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AF3B22D4-9911-4120-0FC5-32ADA02DF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583" y="1532725"/>
            <a:ext cx="6745130" cy="49055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riemann_hypothesis.ipynb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AB73CEA-DFC8-D69E-50ED-55D06ED6AD11}"/>
              </a:ext>
            </a:extLst>
          </p:cNvPr>
          <p:cNvGrpSpPr/>
          <p:nvPr/>
        </p:nvGrpSpPr>
        <p:grpSpPr>
          <a:xfrm>
            <a:off x="3960917" y="1690689"/>
            <a:ext cx="1076632" cy="369332"/>
            <a:chOff x="4968362" y="2079211"/>
            <a:chExt cx="1076632" cy="369332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3C83714-647E-0E27-45D4-D35550AFE4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9F03F43-4B27-40EC-2257-9840812554E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D2A8DEB-946E-CF24-6217-74E092AFF90B}"/>
              </a:ext>
            </a:extLst>
          </p:cNvPr>
          <p:cNvGrpSpPr/>
          <p:nvPr/>
        </p:nvGrpSpPr>
        <p:grpSpPr>
          <a:xfrm>
            <a:off x="4377229" y="1878197"/>
            <a:ext cx="1076632" cy="369332"/>
            <a:chOff x="4704120" y="2356972"/>
            <a:chExt cx="1076632" cy="369332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AED78AA-4BBE-C87C-B9D2-C7D3BB0A20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A8166F-D5D2-20A8-831A-708CEE2AFE1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A205A5B-C4E8-149A-335E-03BA60C46D1D}"/>
              </a:ext>
            </a:extLst>
          </p:cNvPr>
          <p:cNvGrpSpPr/>
          <p:nvPr/>
        </p:nvGrpSpPr>
        <p:grpSpPr>
          <a:xfrm>
            <a:off x="3930944" y="2267271"/>
            <a:ext cx="1068643" cy="369332"/>
            <a:chOff x="3647644" y="4910075"/>
            <a:chExt cx="1068643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C207E1D-0F68-4D0A-8D2F-2BC7B56957C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CEEE888-A2CA-9929-9D20-EAFC29B1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BC84F9-9C3D-FBEC-5AE9-6F95EDC42F7F}"/>
              </a:ext>
            </a:extLst>
          </p:cNvPr>
          <p:cNvGrpSpPr/>
          <p:nvPr/>
        </p:nvGrpSpPr>
        <p:grpSpPr>
          <a:xfrm>
            <a:off x="4925375" y="2472300"/>
            <a:ext cx="1064340" cy="369332"/>
            <a:chOff x="3647644" y="5421073"/>
            <a:chExt cx="1064340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BAB45D3-4EC3-52F2-07DA-0C36B8D71B8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819836B4-25D2-1175-CAA1-37B11FC806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9B85FB8-23C2-EC43-A0CB-4CB3A1FA0962}"/>
              </a:ext>
            </a:extLst>
          </p:cNvPr>
          <p:cNvGrpSpPr/>
          <p:nvPr/>
        </p:nvGrpSpPr>
        <p:grpSpPr>
          <a:xfrm>
            <a:off x="6767836" y="2845544"/>
            <a:ext cx="1068643" cy="369332"/>
            <a:chOff x="3647644" y="5359159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5D18437-2634-9A50-D62B-8F9F71E4D15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ABE4633-BF79-3842-F7F8-109660242F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CB1FE9B-7D38-AFAB-D600-CAF10C15CE75}"/>
              </a:ext>
            </a:extLst>
          </p:cNvPr>
          <p:cNvGrpSpPr/>
          <p:nvPr/>
        </p:nvGrpSpPr>
        <p:grpSpPr>
          <a:xfrm>
            <a:off x="7464357" y="3424127"/>
            <a:ext cx="1076632" cy="369332"/>
            <a:chOff x="2157212" y="5356391"/>
            <a:chExt cx="1076632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DE433AB-D3E7-0377-01E9-25FCC9C91AB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088F8146-9BB9-2B02-D75F-BD185D7538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B672B1B-9A5B-D816-76B1-B0F946F4EC00}"/>
              </a:ext>
            </a:extLst>
          </p:cNvPr>
          <p:cNvGrpSpPr/>
          <p:nvPr/>
        </p:nvGrpSpPr>
        <p:grpSpPr>
          <a:xfrm>
            <a:off x="3927802" y="3990314"/>
            <a:ext cx="1076632" cy="369332"/>
            <a:chOff x="2157212" y="5356391"/>
            <a:chExt cx="1076632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71D81A1-3D45-F8CA-5C5C-5B3F4518CFD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0D66B3AA-D8E5-6F0C-CC94-7B0A3E108E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33D4879-9560-6FC3-B706-59E661A80D86}"/>
              </a:ext>
            </a:extLst>
          </p:cNvPr>
          <p:cNvGrpSpPr/>
          <p:nvPr/>
        </p:nvGrpSpPr>
        <p:grpSpPr>
          <a:xfrm>
            <a:off x="3296962" y="5741388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7BE1416-CB2B-3408-8313-19A724765A7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5FDE696-00CF-1088-6A71-94DB42F4E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C121677-2382-4A31-6EE5-EBA8E6CD22CE}"/>
              </a:ext>
            </a:extLst>
          </p:cNvPr>
          <p:cNvGrpSpPr/>
          <p:nvPr/>
        </p:nvGrpSpPr>
        <p:grpSpPr>
          <a:xfrm>
            <a:off x="7829840" y="3039420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3E44D39-A502-EABF-2DE9-9C5CE0880E1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3F60774E-7C92-977F-43E1-67609E4039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4F79CAE-C40C-D7BB-C9A0-F643C9FE62D7}"/>
              </a:ext>
            </a:extLst>
          </p:cNvPr>
          <p:cNvGrpSpPr/>
          <p:nvPr/>
        </p:nvGrpSpPr>
        <p:grpSpPr>
          <a:xfrm>
            <a:off x="3407066" y="5924230"/>
            <a:ext cx="1076632" cy="369332"/>
            <a:chOff x="2157212" y="5356391"/>
            <a:chExt cx="1076632" cy="36933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6348EEE-27B6-A219-6A3D-F2FAB5215B2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2D3E838B-F456-E127-5F25-D0F5C3C2F3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48656AC3-D876-0606-B190-AD459E409AE9}"/>
              </a:ext>
            </a:extLst>
          </p:cNvPr>
          <p:cNvSpPr txBox="1"/>
          <p:nvPr/>
        </p:nvSpPr>
        <p:spPr>
          <a:xfrm>
            <a:off x="5330603" y="5896229"/>
            <a:ext cx="189559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matplotlib Zorder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34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6D4EC5A-935A-A956-C1A0-F55E95DB0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50" y="982937"/>
            <a:ext cx="7695125" cy="5771344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riemann_hypothesis.ipynb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9A1FA6-C212-400D-B8E2-730D0125B4FD}"/>
                  </a:ext>
                </a:extLst>
              </p:cNvPr>
              <p:cNvSpPr txBox="1"/>
              <p:nvPr/>
            </p:nvSpPr>
            <p:spPr>
              <a:xfrm>
                <a:off x="1917731" y="5547026"/>
                <a:ext cx="9280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</a:rPr>
                        <m:t>Zeta</m:t>
                      </m:r>
                      <m:r>
                        <a:rPr lang="en-US" b="0" i="0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b="0" i="1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ξ</m:t>
                      </m:r>
                      <m:r>
                        <a:rPr lang="en-US" b="0" i="1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1A74B2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9A1FA6-C212-400D-B8E2-730D0125B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731" y="5547026"/>
                <a:ext cx="928075" cy="276999"/>
              </a:xfrm>
              <a:prstGeom prst="rect">
                <a:avLst/>
              </a:prstGeom>
              <a:blipFill>
                <a:blip r:embed="rId4"/>
                <a:stretch>
                  <a:fillRect l="-5921" t="-2222" r="-92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FE9ABC-7670-4188-A3AC-8E72834D4AFC}"/>
                  </a:ext>
                </a:extLst>
              </p:cNvPr>
              <p:cNvSpPr txBox="1"/>
              <p:nvPr/>
            </p:nvSpPr>
            <p:spPr>
              <a:xfrm>
                <a:off x="3238206" y="3529268"/>
                <a:ext cx="8610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</a:rPr>
                        <m:t>Eta</m:t>
                      </m:r>
                      <m:r>
                        <a:rPr lang="en-US" b="0" i="0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b="0" i="1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B0B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FE9ABC-7670-4188-A3AC-8E72834D4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206" y="3529268"/>
                <a:ext cx="861069" cy="276999"/>
              </a:xfrm>
              <a:prstGeom prst="rect">
                <a:avLst/>
              </a:prstGeom>
              <a:blipFill>
                <a:blip r:embed="rId5"/>
                <a:stretch>
                  <a:fillRect l="-5674" t="-2222" r="-992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50D42A35-ECC3-4E99-B47E-58F2401ADBE3}"/>
              </a:ext>
            </a:extLst>
          </p:cNvPr>
          <p:cNvSpPr/>
          <p:nvPr/>
        </p:nvSpPr>
        <p:spPr>
          <a:xfrm>
            <a:off x="5174527" y="5831168"/>
            <a:ext cx="182880" cy="1828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D45DEEA-1610-4A7F-8A5B-4E75AF1113C6}"/>
              </a:ext>
            </a:extLst>
          </p:cNvPr>
          <p:cNvSpPr/>
          <p:nvPr/>
        </p:nvSpPr>
        <p:spPr>
          <a:xfrm>
            <a:off x="4009435" y="5831168"/>
            <a:ext cx="182880" cy="1828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5B65E64-7388-4015-BEBC-BDDA95921C71}"/>
              </a:ext>
            </a:extLst>
          </p:cNvPr>
          <p:cNvSpPr/>
          <p:nvPr/>
        </p:nvSpPr>
        <p:spPr>
          <a:xfrm>
            <a:off x="5854764" y="5831168"/>
            <a:ext cx="182880" cy="1828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0393B9-D423-4C46-8DEE-483F50E0420A}"/>
              </a:ext>
            </a:extLst>
          </p:cNvPr>
          <p:cNvCxnSpPr>
            <a:cxnSpLocks/>
          </p:cNvCxnSpPr>
          <p:nvPr/>
        </p:nvCxnSpPr>
        <p:spPr>
          <a:xfrm flipV="1">
            <a:off x="4121834" y="3270740"/>
            <a:ext cx="2799471" cy="26366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D2B7A5-CBF6-44C9-AD69-EEEC513B1E8A}"/>
              </a:ext>
            </a:extLst>
          </p:cNvPr>
          <p:cNvCxnSpPr>
            <a:cxnSpLocks/>
          </p:cNvCxnSpPr>
          <p:nvPr/>
        </p:nvCxnSpPr>
        <p:spPr>
          <a:xfrm flipV="1">
            <a:off x="5302847" y="3270738"/>
            <a:ext cx="1618458" cy="263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47A8331-19C3-4258-A2B0-B1E30B9F7202}"/>
              </a:ext>
            </a:extLst>
          </p:cNvPr>
          <p:cNvCxnSpPr>
            <a:cxnSpLocks/>
          </p:cNvCxnSpPr>
          <p:nvPr/>
        </p:nvCxnSpPr>
        <p:spPr>
          <a:xfrm flipV="1">
            <a:off x="5963026" y="3270739"/>
            <a:ext cx="958279" cy="263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ED3CE0-C2BF-4C8A-BBC3-580A449A61BD}"/>
                  </a:ext>
                </a:extLst>
              </p:cNvPr>
              <p:cNvSpPr txBox="1"/>
              <p:nvPr/>
            </p:nvSpPr>
            <p:spPr>
              <a:xfrm>
                <a:off x="6565216" y="1402276"/>
                <a:ext cx="1842867" cy="18684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These are the first </a:t>
                </a:r>
                <a:r>
                  <a:rPr lang="en-US" b="1" dirty="0"/>
                  <a:t>four</a:t>
                </a:r>
                <a:r>
                  <a:rPr lang="en-US" dirty="0"/>
                  <a:t> zeroes of Riemann’s Zeta</a:t>
                </a:r>
              </a:p>
              <a:p>
                <a:pPr algn="ctr"/>
                <a:endParaRPr lang="en-US" dirty="0"/>
              </a:p>
              <a:p>
                <a:pPr algn="ctr"/>
                <a:r>
                  <a:rPr lang="en-US" b="1" dirty="0">
                    <a:solidFill>
                      <a:srgbClr val="00B050"/>
                    </a:solidFill>
                  </a:rPr>
                  <a:t>Do all zeroes have real part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b="1" dirty="0">
                    <a:solidFill>
                      <a:srgbClr val="00B050"/>
                    </a:solidFill>
                  </a:rPr>
                  <a:t> ?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ED3CE0-C2BF-4C8A-BBC3-580A449A6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216" y="1402276"/>
                <a:ext cx="1842867" cy="18684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4E0A9583-37A3-422F-D7C6-565B399F43E2}"/>
              </a:ext>
            </a:extLst>
          </p:cNvPr>
          <p:cNvSpPr/>
          <p:nvPr/>
        </p:nvSpPr>
        <p:spPr>
          <a:xfrm>
            <a:off x="6767844" y="5827724"/>
            <a:ext cx="182880" cy="1828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DB496BE-9EEC-8F98-C972-E1B3BC622CD5}"/>
              </a:ext>
            </a:extLst>
          </p:cNvPr>
          <p:cNvCxnSpPr>
            <a:cxnSpLocks/>
          </p:cNvCxnSpPr>
          <p:nvPr/>
        </p:nvCxnSpPr>
        <p:spPr>
          <a:xfrm flipV="1">
            <a:off x="6859284" y="3270736"/>
            <a:ext cx="57000" cy="26447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84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 animBg="1"/>
      <p:bldP spid="18" grpId="0" animBg="1"/>
      <p:bldP spid="19" grpId="0" animBg="1"/>
      <p:bldP spid="20" grpId="0"/>
      <p:bldP spid="2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Riemann Hypothesis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Recall Riemann was only interested in the zeta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zeroes</a:t>
                </a:r>
              </a:p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Why is it the case that wherever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?</a:t>
                </a:r>
              </a:p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I</a:t>
                </a:r>
                <a:r>
                  <a:rPr lang="en-US" sz="2400" dirty="0">
                    <a:ea typeface="Cambria Math" panose="02040503050406030204" pitchFamily="18" charset="0"/>
                  </a:rPr>
                  <a:t>n Riemann’s narrow pursuit… are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Eta</a:t>
                </a:r>
                <a:r>
                  <a:rPr lang="en-US" sz="2400" dirty="0">
                    <a:ea typeface="Cambria Math" panose="02040503050406030204" pitchFamily="18" charset="0"/>
                  </a:rPr>
                  <a:t> and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Zeta</a:t>
                </a:r>
                <a:r>
                  <a:rPr lang="en-US" sz="2400" dirty="0">
                    <a:ea typeface="Cambria Math" panose="02040503050406030204" pitchFamily="18" charset="0"/>
                  </a:rPr>
                  <a:t> the equivalent ("same”) functions?</a:t>
                </a:r>
              </a:p>
              <a:p>
                <a:pPr marL="800100" lvl="2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If you only look (care about) at the points where two functions happen to be equal, do you consider them as equal functions?</a:t>
                </a:r>
              </a:p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Think back to the Gamma function vs. Integer Factorial…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Does it matter how the two functions behave where you are “not” looking?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How do we </a:t>
                </a:r>
                <a:r>
                  <a:rPr lang="en-US" sz="2000" b="1" dirty="0">
                    <a:ea typeface="Cambria Math" panose="02040503050406030204" pitchFamily="18" charset="0"/>
                  </a:rPr>
                  <a:t>define</a:t>
                </a:r>
                <a:r>
                  <a:rPr lang="en-US" sz="2000" dirty="0">
                    <a:ea typeface="Cambria Math" panose="02040503050406030204" pitchFamily="18" charset="0"/>
                  </a:rPr>
                  <a:t> what makes two functions </a:t>
                </a:r>
                <a:r>
                  <a:rPr lang="en-US" sz="2000" i="1" dirty="0">
                    <a:ea typeface="Cambria Math" panose="02040503050406030204" pitchFamily="18" charset="0"/>
                  </a:rPr>
                  <a:t>equivalent?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45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E0472A-C618-4A38-A531-7CAB89B643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21"/>
          <a:stretch/>
        </p:blipFill>
        <p:spPr>
          <a:xfrm>
            <a:off x="1238666" y="1904699"/>
            <a:ext cx="6666667" cy="24460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859B65-FFDA-4B75-A64E-25061C705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577" y="2962428"/>
            <a:ext cx="2504773" cy="32540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093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Riemann Hypothesis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As we locate more and more Zeta zeros, we can use Riemann's shortcut to quickly calculate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which is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"the number of prime numbers less than a given quantity"</a:t>
                </a:r>
              </a:p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It would take a considerable amount of sieving and factoring to precisely calculate the </a:t>
                </a:r>
                <a:r>
                  <a:rPr lang="en-US" b="1" dirty="0">
                    <a:ea typeface="Cambria Math" panose="02040503050406030204" pitchFamily="18" charset="0"/>
                  </a:rPr>
                  <a:t>number</a:t>
                </a:r>
                <a:r>
                  <a:rPr lang="en-US" dirty="0">
                    <a:ea typeface="Cambria Math" panose="02040503050406030204" pitchFamily="18" charset="0"/>
                  </a:rPr>
                  <a:t> of primes less than </a:t>
                </a:r>
                <a:r>
                  <a:rPr lang="en-US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1,000,000,000</a:t>
                </a:r>
              </a:p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In his 1859 paper, Riemann developed an equation for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(using Möbius inversion and domain stretching) that uses the Zeta Zeroes and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does not require any factoring!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0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riemann_pi.ipynb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C0F87A-44B2-DEA6-8D8C-6BC8D12D6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428" y="1623279"/>
            <a:ext cx="5657143" cy="326666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BE68410-0373-7A37-8A51-B21D134ADD4C}"/>
              </a:ext>
            </a:extLst>
          </p:cNvPr>
          <p:cNvGrpSpPr/>
          <p:nvPr/>
        </p:nvGrpSpPr>
        <p:grpSpPr>
          <a:xfrm>
            <a:off x="3076018" y="2615245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ADB8E5C-EE4B-F230-1FEE-B0D54EDD2D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4319E7-6BB9-EB28-86EF-707E7275DB1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578CA39-EE21-614D-C7B1-E270B273B63A}"/>
              </a:ext>
            </a:extLst>
          </p:cNvPr>
          <p:cNvGrpSpPr/>
          <p:nvPr/>
        </p:nvGrpSpPr>
        <p:grpSpPr>
          <a:xfrm>
            <a:off x="4049044" y="3348447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C5E9175-F971-CEEB-01BC-0F1D2016B3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377048-126A-BDB0-40C6-5C73C1BC142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6091BE2-5A28-9D31-2BE8-44AE469062DB}"/>
              </a:ext>
            </a:extLst>
          </p:cNvPr>
          <p:cNvGrpSpPr/>
          <p:nvPr/>
        </p:nvGrpSpPr>
        <p:grpSpPr>
          <a:xfrm>
            <a:off x="6104040" y="4073055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DAA1964-5A18-1770-8B5A-15E7068A67D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B5C7C39-A8CF-C47A-D7E3-83ED65426C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7028B33-AB12-A447-260F-FC1399E29062}"/>
              </a:ext>
            </a:extLst>
          </p:cNvPr>
          <p:cNvGrpSpPr/>
          <p:nvPr/>
        </p:nvGrpSpPr>
        <p:grpSpPr>
          <a:xfrm>
            <a:off x="7033426" y="4567977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F5F611-53CB-E9D4-C0F3-B01A29E3542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ACE984D-9962-C95A-47E5-B74DA535E0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306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riemann_pi.ipynb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8E65D3-1969-7A7B-B15A-B31E196E4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663" y="1690689"/>
            <a:ext cx="2238095" cy="4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F662F3A-5CB6-79A2-0CE6-82A142461EB4}"/>
              </a:ext>
            </a:extLst>
          </p:cNvPr>
          <p:cNvSpPr txBox="1"/>
          <p:nvPr/>
        </p:nvSpPr>
        <p:spPr>
          <a:xfrm>
            <a:off x="3762535" y="1873053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Prime Obsession: Bernhard Riemann and the Greatest Unsolved Problem in Mathematics - John Derbyshire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DEECFE0-A32F-F0E3-D76E-7237E8AB1B73}"/>
              </a:ext>
            </a:extLst>
          </p:cNvPr>
          <p:cNvGrpSpPr/>
          <p:nvPr/>
        </p:nvGrpSpPr>
        <p:grpSpPr>
          <a:xfrm>
            <a:off x="4984229" y="2978747"/>
            <a:ext cx="2238095" cy="3377604"/>
            <a:chOff x="4984229" y="2978747"/>
            <a:chExt cx="2238095" cy="337760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93A05BE-B4D2-E88E-B746-0F6A99DCB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55526" y="2978747"/>
              <a:ext cx="2095500" cy="2286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4F7B0EA-D284-92A2-D91C-DF33A57FD01B}"/>
                </a:ext>
              </a:extLst>
            </p:cNvPr>
            <p:cNvSpPr txBox="1"/>
            <p:nvPr/>
          </p:nvSpPr>
          <p:spPr>
            <a:xfrm>
              <a:off x="4984229" y="5433021"/>
              <a:ext cx="223809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Bernhard Riemann</a:t>
              </a:r>
            </a:p>
            <a:p>
              <a:pPr algn="ctr"/>
              <a:r>
                <a:rPr lang="en-US" dirty="0"/>
                <a:t>1826 – 1863</a:t>
              </a:r>
            </a:p>
            <a:p>
              <a:pPr algn="ctr"/>
              <a:r>
                <a:rPr lang="en-US" dirty="0"/>
                <a:t>(39 years old)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E2201914-1433-6EEB-5B49-F49D2FF44223}"/>
              </a:ext>
            </a:extLst>
          </p:cNvPr>
          <p:cNvSpPr/>
          <p:nvPr/>
        </p:nvSpPr>
        <p:spPr>
          <a:xfrm>
            <a:off x="844663" y="5433021"/>
            <a:ext cx="2238095" cy="457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7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11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Only the set of complex numbers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400" dirty="0"/>
                  <a:t> is </a:t>
                </a:r>
                <a:r>
                  <a:rPr lang="en-US" sz="2400" b="1" dirty="0"/>
                  <a:t>closed</a:t>
                </a:r>
                <a:r>
                  <a:rPr lang="en-US" sz="2400" dirty="0"/>
                  <a:t> under both division and radicals</a:t>
                </a:r>
              </a:p>
              <a:p>
                <a:pPr marL="457200" lvl="1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numerators in the Taylor series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2400" dirty="0"/>
                  <a:t> can be complex numbers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Euler’s Identity shows a deep relationship between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the five most important constants</a:t>
                </a:r>
                <a:r>
                  <a:rPr lang="en-US" sz="2400" dirty="0"/>
                  <a:t> in all of Mathematics!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can extend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factorial function</a:t>
                </a:r>
                <a:r>
                  <a:rPr lang="en-US" sz="2400" dirty="0"/>
                  <a:t> to include both the Real </a:t>
                </a:r>
                <a:r>
                  <a:rPr lang="en-US" sz="2400" u="sng" dirty="0"/>
                  <a:t>and</a:t>
                </a:r>
                <a:r>
                  <a:rPr lang="en-US" sz="2400" dirty="0"/>
                  <a:t> Complex domains using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analytic continuation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92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11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Euler’s Formula is considered the most </a:t>
                </a:r>
                <a:r>
                  <a:rPr lang="en-US" sz="2400" b="1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useful</a:t>
                </a:r>
                <a:r>
                  <a:rPr lang="en-US" sz="2400" dirty="0"/>
                  <a:t> equation in all of mathematics!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Napier’s logarithm down converts </a:t>
                </a:r>
                <a:r>
                  <a:rPr lang="en-US" sz="2400" b="1" dirty="0"/>
                  <a:t>multiplication</a:t>
                </a:r>
                <a:r>
                  <a:rPr lang="en-US" sz="2400" dirty="0"/>
                  <a:t> into easier addition: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func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De Moivre’s Formula down converts </a:t>
                </a:r>
                <a:r>
                  <a:rPr lang="en-US" sz="2400" b="1" dirty="0"/>
                  <a:t>exponentiation</a:t>
                </a:r>
                <a:r>
                  <a:rPr lang="en-US" sz="2400" dirty="0"/>
                  <a:t> into easier multiplication:</a:t>
                </a:r>
              </a:p>
              <a:p>
                <a:pPr marL="0" indent="0">
                  <a:spcBef>
                    <a:spcPts val="1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unc>
                                    <m:funcPr>
                                      <m:ctrlP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Euler's Formula is a crucial element of </a:t>
                </a:r>
                <a:r>
                  <a:rPr lang="en-US" sz="2400" b="1" dirty="0"/>
                  <a:t>Fourier Analysis</a:t>
                </a:r>
                <a:r>
                  <a:rPr lang="en-US" sz="2400" dirty="0"/>
                  <a:t>, and hence a foundational concept in Quantum Mechanics</a:t>
                </a:r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777" b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880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11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400" dirty="0"/>
              <a:t>Functional equations essentially summarize the behavior of an infinite series</a:t>
            </a:r>
          </a:p>
          <a:p>
            <a:pPr lvl="1">
              <a:spcAft>
                <a:spcPts val="1200"/>
              </a:spcAft>
            </a:pPr>
            <a:r>
              <a:rPr lang="en-US" sz="2200" dirty="0"/>
              <a:t>They provide a shortcut to determine the converged limit without having to loop through every element</a:t>
            </a:r>
          </a:p>
          <a:p>
            <a:pPr lvl="1">
              <a:spcAft>
                <a:spcPts val="1200"/>
              </a:spcAft>
            </a:pPr>
            <a:r>
              <a:rPr lang="en-US" sz="2200" dirty="0"/>
              <a:t>They often allow you to </a:t>
            </a:r>
            <a:r>
              <a:rPr lang="en-US" sz="2200" b="1" dirty="0">
                <a:solidFill>
                  <a:srgbClr val="0070C0"/>
                </a:solidFill>
              </a:rPr>
              <a:t>extend the domain </a:t>
            </a:r>
            <a:r>
              <a:rPr lang="en-US" sz="2200" dirty="0"/>
              <a:t>of the series to evaluate points that at first seem impossible</a:t>
            </a:r>
          </a:p>
          <a:p>
            <a:pPr lvl="1">
              <a:spcAft>
                <a:spcPts val="1200"/>
              </a:spcAft>
            </a:pPr>
            <a:r>
              <a:rPr lang="en-US" sz="2200" dirty="0"/>
              <a:t>What is means for two algebraically different functions </a:t>
            </a:r>
            <a:r>
              <a:rPr lang="en-US" sz="2200" b="1" dirty="0">
                <a:solidFill>
                  <a:srgbClr val="FF0000"/>
                </a:solidFill>
              </a:rPr>
              <a:t>to be the same</a:t>
            </a:r>
            <a:r>
              <a:rPr lang="en-US" sz="2200" dirty="0"/>
              <a:t> is a </a:t>
            </a:r>
            <a:r>
              <a:rPr lang="en-US" sz="2200" b="1" dirty="0"/>
              <a:t>tricky</a:t>
            </a:r>
            <a:r>
              <a:rPr lang="en-US" sz="2200" dirty="0"/>
              <a:t> question – especially when you are only interested in certain points along the domain!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It is interesting to break the rules and </a:t>
            </a:r>
            <a:r>
              <a:rPr lang="en-US" sz="2400" b="1" dirty="0">
                <a:solidFill>
                  <a:srgbClr val="00B050"/>
                </a:solidFill>
              </a:rPr>
              <a:t>insert unexpected values</a:t>
            </a:r>
            <a:r>
              <a:rPr lang="en-US" sz="2400" dirty="0"/>
              <a:t> into existing formulas to see what happens – be a mathematical </a:t>
            </a:r>
            <a:r>
              <a:rPr lang="en-US" sz="2400" b="1" dirty="0">
                <a:solidFill>
                  <a:srgbClr val="7030A0"/>
                </a:solidFill>
              </a:rPr>
              <a:t>renegade</a:t>
            </a:r>
            <a:r>
              <a:rPr lang="en-US" sz="2400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55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11-01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Jupyter Lab file called </a:t>
                </a:r>
                <a:r>
                  <a:rPr lang="en-US" sz="2400" b="1" dirty="0" err="1"/>
                  <a:t>complex_lattice.ipynb</a:t>
                </a:r>
                <a:endParaRPr lang="en-US" sz="2400" b="1" dirty="0"/>
              </a:p>
              <a:p>
                <a:r>
                  <a:rPr lang="en-US" sz="2400" dirty="0"/>
                  <a:t>Your notebook's </a:t>
                </a:r>
                <a:r>
                  <a:rPr lang="en-US" sz="2400" b="1" dirty="0"/>
                  <a:t>Cell 1 </a:t>
                </a:r>
                <a:r>
                  <a:rPr lang="en-US" sz="2400" dirty="0"/>
                  <a:t>should render a scatter plot of the complex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/>
                  <a:t> over the domain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−20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≤20, 0≤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)≤20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Your notebook's </a:t>
                </a:r>
                <a:r>
                  <a:rPr lang="en-US" sz="2400" b="1" dirty="0"/>
                  <a:t>Cell 2 </a:t>
                </a:r>
                <a:r>
                  <a:rPr lang="en-US" sz="2400" dirty="0"/>
                  <a:t>should calculate and display how many Gaussian Integers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 are there such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𝑅𝑒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𝐼𝑚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Email your working Python program to your TA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11-02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Jupyter Lab file called </a:t>
                </a:r>
                <a:r>
                  <a:rPr lang="en-US" sz="2400" b="1" dirty="0" err="1"/>
                  <a:t>complex_factorial.ipynb</a:t>
                </a:r>
                <a:endParaRPr lang="en-US" sz="2400" b="1" dirty="0"/>
              </a:p>
              <a:p>
                <a:r>
                  <a:rPr lang="en-US" sz="2400" dirty="0"/>
                  <a:t>Your notebook's Cell 1 should calculate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sz="2400" dirty="0"/>
                  <a:t> using Euler's Gamma Function</a:t>
                </a:r>
              </a:p>
              <a:p>
                <a:r>
                  <a:rPr lang="en-US" sz="2400" dirty="0"/>
                  <a:t>Hint: Leverage SciPy Integrate, Euler's Formula in complex analysis, and the identity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Email your working Python program to your TA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10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Using Jupyter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C8083D-B82C-03A6-834D-043D4E5F3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68" y="2477774"/>
            <a:ext cx="7559664" cy="384036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6A5D1A8-EB21-5DD8-742F-A8E6F0F9963C}"/>
              </a:ext>
            </a:extLst>
          </p:cNvPr>
          <p:cNvGrpSpPr/>
          <p:nvPr/>
        </p:nvGrpSpPr>
        <p:grpSpPr>
          <a:xfrm>
            <a:off x="2386776" y="1414542"/>
            <a:ext cx="4370449" cy="827761"/>
            <a:chOff x="3822493" y="1283966"/>
            <a:chExt cx="4370449" cy="82776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54B57B9-A4EE-1DE8-2B23-B5CDFF8A5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67482" y="1283966"/>
              <a:ext cx="1825460" cy="82776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5A855A-761A-1857-EFCE-305EC8939C99}"/>
                </a:ext>
              </a:extLst>
            </p:cNvPr>
            <p:cNvSpPr txBox="1"/>
            <p:nvPr/>
          </p:nvSpPr>
          <p:spPr>
            <a:xfrm>
              <a:off x="3822493" y="1513180"/>
              <a:ext cx="20986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linkClick r:id="rId5"/>
                </a:rPr>
                <a:t>https://jupyter.org</a:t>
              </a:r>
              <a:r>
                <a:rPr lang="en-US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7257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5631</TotalTime>
  <Words>4184</Words>
  <Application>Microsoft Office PowerPoint</Application>
  <PresentationFormat>On-screen Show (4:3)</PresentationFormat>
  <Paragraphs>810</Paragraphs>
  <Slides>87</Slides>
  <Notes>75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3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Session 11 – Goals</vt:lpstr>
      <vt:lpstr>Complex Numbers</vt:lpstr>
      <vt:lpstr>Complex Numbers</vt:lpstr>
      <vt:lpstr>Complex Algebra</vt:lpstr>
      <vt:lpstr>Complex Algebra</vt:lpstr>
      <vt:lpstr>Complex Algebra</vt:lpstr>
      <vt:lpstr>Complex Algebra</vt:lpstr>
      <vt:lpstr>Using Jupyter Lab</vt:lpstr>
      <vt:lpstr>Using Jupyter Lab</vt:lpstr>
      <vt:lpstr>Using Jupyter Lab</vt:lpstr>
      <vt:lpstr>Using Jupyter Lab</vt:lpstr>
      <vt:lpstr>Start Jupyter Lab</vt:lpstr>
      <vt:lpstr>Open complex_numbers.ipynb</vt:lpstr>
      <vt:lpstr>Run Cell 1 – complex_numbers.ipynb</vt:lpstr>
      <vt:lpstr>Run Cell 1 – complex_numbers.ipynb</vt:lpstr>
      <vt:lpstr>Run Cells 2 - 3</vt:lpstr>
      <vt:lpstr>Run Cells 4 - 6</vt:lpstr>
      <vt:lpstr>Representation Theory</vt:lpstr>
      <vt:lpstr>Unique Factorization Domains</vt:lpstr>
      <vt:lpstr>Unique Factorization Domains</vt:lpstr>
      <vt:lpstr>Open complex_factorization.ipynb</vt:lpstr>
      <vt:lpstr>Run Cell 1 - complex_factorization.ipynb</vt:lpstr>
      <vt:lpstr>Research Questions</vt:lpstr>
      <vt:lpstr>Why is e so special?</vt:lpstr>
      <vt:lpstr>Why is e so special?</vt:lpstr>
      <vt:lpstr>Why is e so special?</vt:lpstr>
      <vt:lpstr>Euler’s Identity</vt:lpstr>
      <vt:lpstr>Open euler_identity.ipynb</vt:lpstr>
      <vt:lpstr>Run euler_identity.ipynb</vt:lpstr>
      <vt:lpstr>Euler’s Identity</vt:lpstr>
      <vt:lpstr>PowerPoint Presentation</vt:lpstr>
      <vt:lpstr>Euler’s Formula</vt:lpstr>
      <vt:lpstr>Euler's Formula</vt:lpstr>
      <vt:lpstr>Euler’s Formula</vt:lpstr>
      <vt:lpstr>PowerPoint Presentation</vt:lpstr>
      <vt:lpstr>PowerPoint Presentation</vt:lpstr>
      <vt:lpstr>PowerPoint Presentation</vt:lpstr>
      <vt:lpstr>Run euler_formula.ipynb</vt:lpstr>
      <vt:lpstr>Run euler_formula.py</vt:lpstr>
      <vt:lpstr>Euler’s Formula</vt:lpstr>
      <vt:lpstr>PowerPoint Presentation</vt:lpstr>
      <vt:lpstr>Complex Numbers</vt:lpstr>
      <vt:lpstr>Complex Number Identities</vt:lpstr>
      <vt:lpstr>Open complex_algebra.ipynb</vt:lpstr>
      <vt:lpstr>Run Cell 1 – complex_algebra.ipynb</vt:lpstr>
      <vt:lpstr>Run Cells 2 &amp; 3 – complex_algebra.ipynb</vt:lpstr>
      <vt:lpstr>Run Cell 4 – complex_algebra.ipynb</vt:lpstr>
      <vt:lpstr>Run Cell 5 – complex_algebra.ipynb</vt:lpstr>
      <vt:lpstr>Run Cell 6 – complex_algebra.ipynb</vt:lpstr>
      <vt:lpstr>Functional Equations</vt:lpstr>
      <vt:lpstr>Functional Equations</vt:lpstr>
      <vt:lpstr>Functional Equations</vt:lpstr>
      <vt:lpstr>Functional Equations</vt:lpstr>
      <vt:lpstr>A Functional Equation for the Factorial</vt:lpstr>
      <vt:lpstr>Euler’s Gamma Function</vt:lpstr>
      <vt:lpstr>Euler’s Gamma Function</vt:lpstr>
      <vt:lpstr>Euler’s Gamma Function</vt:lpstr>
      <vt:lpstr>Euler’s Gamma Function</vt:lpstr>
      <vt:lpstr>Euler’s Gamma Function</vt:lpstr>
      <vt:lpstr>Euler’s Gamma Function</vt:lpstr>
      <vt:lpstr>Open plot_euler_gamma.ipynb</vt:lpstr>
      <vt:lpstr>View Cell 1 - plot_euler_gamma.ipynb</vt:lpstr>
      <vt:lpstr>View Cell 1 - plot_euler_gamma.ipynb</vt:lpstr>
      <vt:lpstr>Run Cell 1 - plot_euler_gamma.ipynb</vt:lpstr>
      <vt:lpstr>Run Cell 2 - plot_euler_gamma.ipynb</vt:lpstr>
      <vt:lpstr>Euler’s Gamma Function</vt:lpstr>
      <vt:lpstr>The Riemann Zeta Function</vt:lpstr>
      <vt:lpstr>The Riemann Zeta Function</vt:lpstr>
      <vt:lpstr>The Dirichlet Eta Function</vt:lpstr>
      <vt:lpstr>The Dirichlet Eta Function</vt:lpstr>
      <vt:lpstr>Zeta  in terms of Eta</vt:lpstr>
      <vt:lpstr>The Riemann Zeta Function</vt:lpstr>
      <vt:lpstr>The Riemann Hypothesis</vt:lpstr>
      <vt:lpstr>Open riemann_hypothesis.ipynb</vt:lpstr>
      <vt:lpstr>View riemann_hypothesis.ipynb</vt:lpstr>
      <vt:lpstr>View riemann_hypothesis.ipynb</vt:lpstr>
      <vt:lpstr>Run riemann_hypothesis.ipynb</vt:lpstr>
      <vt:lpstr>The Riemann Hypothesis</vt:lpstr>
      <vt:lpstr>The Riemann Hypothesis</vt:lpstr>
      <vt:lpstr>Open riemann_pi.ipynb</vt:lpstr>
      <vt:lpstr>Run riemann_pi.ipynb</vt:lpstr>
      <vt:lpstr>Session 11 – Now You Know…</vt:lpstr>
      <vt:lpstr>Session 11 – Now You Know…</vt:lpstr>
      <vt:lpstr>Session 11 – Now You Know…</vt:lpstr>
      <vt:lpstr>Task 11-01</vt:lpstr>
      <vt:lpstr>Task 11-02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861</cp:revision>
  <cp:lastPrinted>2015-06-01T00:45:11Z</cp:lastPrinted>
  <dcterms:created xsi:type="dcterms:W3CDTF">2014-09-21T17:58:26Z</dcterms:created>
  <dcterms:modified xsi:type="dcterms:W3CDTF">2022-06-13T05:08:04Z</dcterms:modified>
</cp:coreProperties>
</file>